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328" r:id="rId2"/>
    <p:sldId id="334" r:id="rId3"/>
    <p:sldId id="337" r:id="rId4"/>
    <p:sldId id="311" r:id="rId5"/>
    <p:sldId id="338" r:id="rId6"/>
    <p:sldId id="319" r:id="rId7"/>
    <p:sldId id="310" r:id="rId8"/>
    <p:sldId id="312" r:id="rId9"/>
    <p:sldId id="317" r:id="rId10"/>
    <p:sldId id="313" r:id="rId11"/>
    <p:sldId id="309" r:id="rId12"/>
    <p:sldId id="291" r:id="rId13"/>
    <p:sldId id="341" r:id="rId14"/>
    <p:sldId id="314" r:id="rId15"/>
    <p:sldId id="315" r:id="rId16"/>
    <p:sldId id="316" r:id="rId17"/>
    <p:sldId id="340" r:id="rId18"/>
    <p:sldId id="318" r:id="rId19"/>
    <p:sldId id="307" r:id="rId20"/>
    <p:sldId id="336" r:id="rId21"/>
    <p:sldId id="320" r:id="rId22"/>
    <p:sldId id="326" r:id="rId23"/>
    <p:sldId id="335" r:id="rId24"/>
    <p:sldId id="279" r:id="rId25"/>
    <p:sldId id="321" r:id="rId26"/>
    <p:sldId id="277" r:id="rId27"/>
    <p:sldId id="280" r:id="rId28"/>
    <p:sldId id="282" r:id="rId29"/>
    <p:sldId id="374" r:id="rId30"/>
    <p:sldId id="375" r:id="rId31"/>
    <p:sldId id="363" r:id="rId32"/>
    <p:sldId id="364" r:id="rId33"/>
    <p:sldId id="365" r:id="rId34"/>
    <p:sldId id="376" r:id="rId35"/>
    <p:sldId id="367" r:id="rId36"/>
    <p:sldId id="368" r:id="rId37"/>
    <p:sldId id="369" r:id="rId38"/>
    <p:sldId id="370" r:id="rId39"/>
    <p:sldId id="371" r:id="rId40"/>
    <p:sldId id="372" r:id="rId41"/>
    <p:sldId id="373" r:id="rId42"/>
    <p:sldId id="303" r:id="rId43"/>
    <p:sldId id="324" r:id="rId44"/>
    <p:sldId id="325" r:id="rId45"/>
    <p:sldId id="305" r:id="rId46"/>
    <p:sldId id="327" r:id="rId47"/>
    <p:sldId id="333" r:id="rId48"/>
    <p:sldId id="353" r:id="rId49"/>
    <p:sldId id="354" r:id="rId50"/>
    <p:sldId id="358" r:id="rId51"/>
    <p:sldId id="359" r:id="rId52"/>
    <p:sldId id="360" r:id="rId53"/>
    <p:sldId id="361" r:id="rId54"/>
    <p:sldId id="362" r:id="rId55"/>
    <p:sldId id="355" r:id="rId56"/>
    <p:sldId id="332" r:id="rId57"/>
    <p:sldId id="344" r:id="rId58"/>
    <p:sldId id="345" r:id="rId59"/>
    <p:sldId id="346" r:id="rId60"/>
    <p:sldId id="347" r:id="rId61"/>
    <p:sldId id="348" r:id="rId62"/>
    <p:sldId id="349" r:id="rId63"/>
    <p:sldId id="350" r:id="rId64"/>
    <p:sldId id="356" r:id="rId65"/>
    <p:sldId id="351" r:id="rId66"/>
    <p:sldId id="352" r:id="rId67"/>
    <p:sldId id="357" r:id="rId68"/>
    <p:sldId id="378" r:id="rId69"/>
    <p:sldId id="377" r:id="rId70"/>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00"/>
    <a:srgbClr val="CC00CC"/>
    <a:srgbClr val="FF0000"/>
    <a:srgbClr val="CC0000"/>
    <a:srgbClr val="FFFFFF"/>
    <a:srgbClr val="FFFF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0258" name="Rectangle 2"/>
          <p:cNvSpPr>
            <a:spLocks noGrp="1" noChangeArrowheads="1"/>
          </p:cNvSpPr>
          <p:nvPr>
            <p:ph type="hdr" sz="quarter"/>
          </p:nvPr>
        </p:nvSpPr>
        <p:spPr bwMode="auto">
          <a:xfrm>
            <a:off x="1" y="1"/>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80259" name="Rectangle 3"/>
          <p:cNvSpPr>
            <a:spLocks noGrp="1" noChangeArrowheads="1"/>
          </p:cNvSpPr>
          <p:nvPr>
            <p:ph type="dt" sz="quarter" idx="1"/>
          </p:nvPr>
        </p:nvSpPr>
        <p:spPr bwMode="auto">
          <a:xfrm>
            <a:off x="3970339" y="1"/>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480260" name="Rectangle 4"/>
          <p:cNvSpPr>
            <a:spLocks noGrp="1" noChangeArrowheads="1"/>
          </p:cNvSpPr>
          <p:nvPr>
            <p:ph type="ftr" sz="quarter" idx="2"/>
          </p:nvPr>
        </p:nvSpPr>
        <p:spPr bwMode="auto">
          <a:xfrm>
            <a:off x="1" y="8772526"/>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80261" name="Rectangle 5"/>
          <p:cNvSpPr>
            <a:spLocks noGrp="1" noChangeArrowheads="1"/>
          </p:cNvSpPr>
          <p:nvPr>
            <p:ph type="sldNum" sz="quarter" idx="3"/>
          </p:nvPr>
        </p:nvSpPr>
        <p:spPr bwMode="auto">
          <a:xfrm>
            <a:off x="3970339" y="8772526"/>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33FFA2C-473F-4227-9D18-9E0526F760CB}" type="slidenum">
              <a:rPr lang="en-US"/>
              <a:pPr>
                <a:defRPr/>
              </a:pPr>
              <a:t>‹#›</a:t>
            </a:fld>
            <a:endParaRPr lang="en-US" dirty="0"/>
          </a:p>
        </p:txBody>
      </p:sp>
    </p:spTree>
    <p:extLst>
      <p:ext uri="{BB962C8B-B14F-4D97-AF65-F5344CB8AC3E}">
        <p14:creationId xmlns:p14="http://schemas.microsoft.com/office/powerpoint/2010/main" val="199048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1"/>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74755" name="Rectangle 3"/>
          <p:cNvSpPr>
            <a:spLocks noGrp="1" noChangeArrowheads="1"/>
          </p:cNvSpPr>
          <p:nvPr>
            <p:ph type="dt" idx="1"/>
          </p:nvPr>
        </p:nvSpPr>
        <p:spPr bwMode="auto">
          <a:xfrm>
            <a:off x="3970339" y="1"/>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p:cNvSpPr>
            <a:spLocks noGrp="1" noChangeArrowheads="1"/>
          </p:cNvSpPr>
          <p:nvPr>
            <p:ph type="body" sz="quarter" idx="3"/>
          </p:nvPr>
        </p:nvSpPr>
        <p:spPr bwMode="auto">
          <a:xfrm>
            <a:off x="701675" y="4387851"/>
            <a:ext cx="5607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1" y="8772526"/>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74759" name="Rectangle 7"/>
          <p:cNvSpPr>
            <a:spLocks noGrp="1" noChangeArrowheads="1"/>
          </p:cNvSpPr>
          <p:nvPr>
            <p:ph type="sldNum" sz="quarter" idx="5"/>
          </p:nvPr>
        </p:nvSpPr>
        <p:spPr bwMode="auto">
          <a:xfrm>
            <a:off x="3970339" y="8772526"/>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6E1E6EF-23FE-4E77-AC9C-538925821EDC}" type="slidenum">
              <a:rPr lang="en-US"/>
              <a:pPr>
                <a:defRPr/>
              </a:pPr>
              <a:t>‹#›</a:t>
            </a:fld>
            <a:endParaRPr lang="en-US" dirty="0"/>
          </a:p>
        </p:txBody>
      </p:sp>
    </p:spTree>
    <p:extLst>
      <p:ext uri="{BB962C8B-B14F-4D97-AF65-F5344CB8AC3E}">
        <p14:creationId xmlns:p14="http://schemas.microsoft.com/office/powerpoint/2010/main" val="1648338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29699" name="Slide Number Placeholder 3"/>
          <p:cNvSpPr>
            <a:spLocks noGrp="1"/>
          </p:cNvSpPr>
          <p:nvPr>
            <p:ph type="sldNum" sz="quarter" idx="5"/>
          </p:nvPr>
        </p:nvSpPr>
        <p:spPr>
          <a:noFill/>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81294B8-7456-48B8-8D29-FFA4905F800F}" type="slidenum">
              <a:rPr lang="en-US" altLang="en-US" sz="1200"/>
              <a:pPr eaLnBrk="1" hangingPunct="1"/>
              <a:t>61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ED627CE-8088-47D4-B76F-280FF0449D71}" type="slidenum">
              <a:rPr lang="fr-CA"/>
              <a:pPr>
                <a:defRPr/>
              </a:pPr>
              <a:t>‹#›</a:t>
            </a:fld>
            <a:endParaRPr lang="fr-CA" dirty="0"/>
          </a:p>
        </p:txBody>
      </p:sp>
    </p:spTree>
    <p:extLst>
      <p:ext uri="{BB962C8B-B14F-4D97-AF65-F5344CB8AC3E}">
        <p14:creationId xmlns:p14="http://schemas.microsoft.com/office/powerpoint/2010/main" val="155534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E5CEED0-A2DF-4780-A83B-5ECDF0A0C5BE}" type="slidenum">
              <a:rPr lang="fr-CA"/>
              <a:pPr>
                <a:defRPr/>
              </a:pPr>
              <a:t>‹#›</a:t>
            </a:fld>
            <a:endParaRPr lang="fr-CA" dirty="0"/>
          </a:p>
        </p:txBody>
      </p:sp>
    </p:spTree>
    <p:extLst>
      <p:ext uri="{BB962C8B-B14F-4D97-AF65-F5344CB8AC3E}">
        <p14:creationId xmlns:p14="http://schemas.microsoft.com/office/powerpoint/2010/main" val="137281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14BD9EE-D7E4-4449-B647-A9819EB1A481}" type="slidenum">
              <a:rPr lang="fr-CA"/>
              <a:pPr>
                <a:defRPr/>
              </a:pPr>
              <a:t>‹#›</a:t>
            </a:fld>
            <a:endParaRPr lang="fr-CA" dirty="0"/>
          </a:p>
        </p:txBody>
      </p:sp>
    </p:spTree>
    <p:extLst>
      <p:ext uri="{BB962C8B-B14F-4D97-AF65-F5344CB8AC3E}">
        <p14:creationId xmlns:p14="http://schemas.microsoft.com/office/powerpoint/2010/main" val="3936562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Espace réservé de la date 3"/>
          <p:cNvSpPr>
            <a:spLocks noGrp="1"/>
          </p:cNvSpPr>
          <p:nvPr>
            <p:ph type="dt" sz="half" idx="10"/>
          </p:nvPr>
        </p:nvSpPr>
        <p:spPr/>
        <p:txBody>
          <a:bodyPr/>
          <a:lstStyle>
            <a:lvl1pPr>
              <a:defRPr/>
            </a:lvl1pPr>
          </a:lstStyle>
          <a:p>
            <a:pPr>
              <a:defRPr/>
            </a:pPr>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6BFE035-4C4A-4C96-968A-A35CDBF9061D}" type="slidenum">
              <a:rPr lang="fr-CA"/>
              <a:pPr>
                <a:defRPr/>
              </a:pPr>
              <a:t>‹#›</a:t>
            </a:fld>
            <a:endParaRPr lang="fr-CA" dirty="0"/>
          </a:p>
        </p:txBody>
      </p:sp>
    </p:spTree>
    <p:extLst>
      <p:ext uri="{BB962C8B-B14F-4D97-AF65-F5344CB8AC3E}">
        <p14:creationId xmlns:p14="http://schemas.microsoft.com/office/powerpoint/2010/main" val="299326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E06F90E-CA2D-4D5F-8A94-FFE62191F590}" type="slidenum">
              <a:rPr lang="fr-CA"/>
              <a:pPr>
                <a:defRPr/>
              </a:pPr>
              <a:t>‹#›</a:t>
            </a:fld>
            <a:endParaRPr lang="fr-CA" dirty="0"/>
          </a:p>
        </p:txBody>
      </p:sp>
    </p:spTree>
    <p:extLst>
      <p:ext uri="{BB962C8B-B14F-4D97-AF65-F5344CB8AC3E}">
        <p14:creationId xmlns:p14="http://schemas.microsoft.com/office/powerpoint/2010/main" val="424853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EE468C5-D4A3-4224-8076-6A77A1D37789}" type="slidenum">
              <a:rPr lang="fr-CA"/>
              <a:pPr>
                <a:defRPr/>
              </a:pPr>
              <a:t>‹#›</a:t>
            </a:fld>
            <a:endParaRPr lang="fr-CA" dirty="0"/>
          </a:p>
        </p:txBody>
      </p:sp>
    </p:spTree>
    <p:extLst>
      <p:ext uri="{BB962C8B-B14F-4D97-AF65-F5344CB8AC3E}">
        <p14:creationId xmlns:p14="http://schemas.microsoft.com/office/powerpoint/2010/main" val="271852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e la date 3"/>
          <p:cNvSpPr>
            <a:spLocks noGrp="1"/>
          </p:cNvSpPr>
          <p:nvPr>
            <p:ph type="dt" sz="half" idx="10"/>
          </p:nvPr>
        </p:nvSpPr>
        <p:spPr/>
        <p:txBody>
          <a:bodyPr/>
          <a:lstStyle>
            <a:lvl1pPr>
              <a:defRPr/>
            </a:lvl1pPr>
          </a:lstStyle>
          <a:p>
            <a:pPr>
              <a:defRPr/>
            </a:pPr>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98E09CD-E6A7-4093-8FBE-64DE1A261C2C}" type="slidenum">
              <a:rPr lang="fr-CA"/>
              <a:pPr>
                <a:defRPr/>
              </a:pPr>
              <a:t>‹#›</a:t>
            </a:fld>
            <a:endParaRPr lang="fr-CA" dirty="0"/>
          </a:p>
        </p:txBody>
      </p:sp>
    </p:spTree>
    <p:extLst>
      <p:ext uri="{BB962C8B-B14F-4D97-AF65-F5344CB8AC3E}">
        <p14:creationId xmlns:p14="http://schemas.microsoft.com/office/powerpoint/2010/main" val="343636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Espace réservé de la date 3"/>
          <p:cNvSpPr>
            <a:spLocks noGrp="1"/>
          </p:cNvSpPr>
          <p:nvPr>
            <p:ph type="dt" sz="half" idx="10"/>
          </p:nvPr>
        </p:nvSpPr>
        <p:spPr/>
        <p:txBody>
          <a:bodyPr/>
          <a:lstStyle>
            <a:lvl1pPr>
              <a:defRPr/>
            </a:lvl1pPr>
          </a:lstStyle>
          <a:p>
            <a:pPr>
              <a:defRPr/>
            </a:pPr>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4406F1CF-FB6B-47E8-9097-880163156BBE}" type="slidenum">
              <a:rPr lang="fr-CA"/>
              <a:pPr>
                <a:defRPr/>
              </a:pPr>
              <a:t>‹#›</a:t>
            </a:fld>
            <a:endParaRPr lang="fr-CA" dirty="0"/>
          </a:p>
        </p:txBody>
      </p:sp>
    </p:spTree>
    <p:extLst>
      <p:ext uri="{BB962C8B-B14F-4D97-AF65-F5344CB8AC3E}">
        <p14:creationId xmlns:p14="http://schemas.microsoft.com/office/powerpoint/2010/main" val="184419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Espace réservé de la date 3"/>
          <p:cNvSpPr>
            <a:spLocks noGrp="1"/>
          </p:cNvSpPr>
          <p:nvPr>
            <p:ph type="dt" sz="half" idx="10"/>
          </p:nvPr>
        </p:nvSpPr>
        <p:spPr/>
        <p:txBody>
          <a:bodyPr/>
          <a:lstStyle>
            <a:lvl1pPr>
              <a:defRPr/>
            </a:lvl1pPr>
          </a:lstStyle>
          <a:p>
            <a:pPr>
              <a:defRPr/>
            </a:pPr>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C58BF2F8-A5D5-4580-9DD3-759CAB852584}" type="slidenum">
              <a:rPr lang="fr-CA"/>
              <a:pPr>
                <a:defRPr/>
              </a:pPr>
              <a:t>‹#›</a:t>
            </a:fld>
            <a:endParaRPr lang="fr-CA" dirty="0"/>
          </a:p>
        </p:txBody>
      </p:sp>
    </p:spTree>
    <p:extLst>
      <p:ext uri="{BB962C8B-B14F-4D97-AF65-F5344CB8AC3E}">
        <p14:creationId xmlns:p14="http://schemas.microsoft.com/office/powerpoint/2010/main" val="13356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A56763EE-F9C5-49F7-BB28-48EEAF6A4FB5}" type="slidenum">
              <a:rPr lang="fr-CA"/>
              <a:pPr>
                <a:defRPr/>
              </a:pPr>
              <a:t>‹#›</a:t>
            </a:fld>
            <a:endParaRPr lang="fr-CA" dirty="0"/>
          </a:p>
        </p:txBody>
      </p:sp>
    </p:spTree>
    <p:extLst>
      <p:ext uri="{BB962C8B-B14F-4D97-AF65-F5344CB8AC3E}">
        <p14:creationId xmlns:p14="http://schemas.microsoft.com/office/powerpoint/2010/main" val="133618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4890A5E0-7B57-44EC-856D-E3845F75BAFD}" type="slidenum">
              <a:rPr lang="fr-CA"/>
              <a:pPr>
                <a:defRPr/>
              </a:pPr>
              <a:t>‹#›</a:t>
            </a:fld>
            <a:endParaRPr lang="fr-CA" dirty="0"/>
          </a:p>
        </p:txBody>
      </p:sp>
    </p:spTree>
    <p:extLst>
      <p:ext uri="{BB962C8B-B14F-4D97-AF65-F5344CB8AC3E}">
        <p14:creationId xmlns:p14="http://schemas.microsoft.com/office/powerpoint/2010/main" val="982053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19D897E-4440-43C5-99E1-4AFE1FE82EBB}" type="slidenum">
              <a:rPr lang="fr-CA"/>
              <a:pPr>
                <a:defRPr/>
              </a:pPr>
              <a:t>‹#›</a:t>
            </a:fld>
            <a:endParaRPr lang="fr-CA" dirty="0"/>
          </a:p>
        </p:txBody>
      </p:sp>
    </p:spTree>
    <p:extLst>
      <p:ext uri="{BB962C8B-B14F-4D97-AF65-F5344CB8AC3E}">
        <p14:creationId xmlns:p14="http://schemas.microsoft.com/office/powerpoint/2010/main" val="91842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Click to edit Master title style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7C69E0-F116-4581-85B8-C6BCF6AEE9F0}" type="slidenum">
              <a:rPr lang="fr-CA"/>
              <a:pPr>
                <a:defRPr/>
              </a:pPr>
              <a:t>‹#›</a:t>
            </a:fld>
            <a:endParaRPr lang="fr-CA"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4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61.jpeg"/><Relationship Id="rId4" Type="http://schemas.openxmlformats.org/officeDocument/2006/relationships/image" Target="../media/image6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6.xml"/><Relationship Id="rId4" Type="http://schemas.openxmlformats.org/officeDocument/2006/relationships/image" Target="../media/image9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Users\mdyer\Pictures\MMO_MMGO\2012 fla greer murph omnex\Murphy Photos\man_intr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1" y="152401"/>
            <a:ext cx="5971204"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mdyer\Pictures\MMO_MMGO\2012 fla greer murph omnex\Murphy Photos\gaugesc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8800"/>
            <a:ext cx="35052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mdyer\Pictures\specific models\logos\miller_Bl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
            <a:ext cx="1728788"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3467100" y="3973512"/>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solidFill>
                  <a:srgbClr val="000000"/>
                </a:solidFill>
              </a:rPr>
              <a:t>MMO/MMGO Display</a:t>
            </a:r>
          </a:p>
        </p:txBody>
      </p:sp>
      <p:sp>
        <p:nvSpPr>
          <p:cNvPr id="2" name="TextBox 1"/>
          <p:cNvSpPr txBox="1"/>
          <p:nvPr/>
        </p:nvSpPr>
        <p:spPr>
          <a:xfrm>
            <a:off x="7038974" y="5715000"/>
            <a:ext cx="657225" cy="246221"/>
          </a:xfrm>
          <a:prstGeom prst="rect">
            <a:avLst/>
          </a:prstGeom>
          <a:noFill/>
        </p:spPr>
        <p:txBody>
          <a:bodyPr wrap="square" rtlCol="0">
            <a:spAutoFit/>
          </a:bodyPr>
          <a:lstStyle/>
          <a:p>
            <a:r>
              <a:rPr lang="en-US" sz="1000" dirty="0" smtClean="0">
                <a:solidFill>
                  <a:srgbClr val="000000"/>
                </a:solidFill>
              </a:rPr>
              <a:t>Rev03</a:t>
            </a:r>
            <a:endParaRPr lang="en-US" sz="1000" dirty="0">
              <a:solidFill>
                <a:srgbClr val="000000"/>
              </a:solidFill>
            </a:endParaRPr>
          </a:p>
        </p:txBody>
      </p:sp>
      <p:sp>
        <p:nvSpPr>
          <p:cNvPr id="3" name="TextBox 2"/>
          <p:cNvSpPr txBox="1"/>
          <p:nvPr/>
        </p:nvSpPr>
        <p:spPr>
          <a:xfrm>
            <a:off x="457200" y="6324600"/>
            <a:ext cx="7086600" cy="276999"/>
          </a:xfrm>
          <a:prstGeom prst="rect">
            <a:avLst/>
          </a:prstGeom>
          <a:noFill/>
        </p:spPr>
        <p:txBody>
          <a:bodyPr wrap="square" rtlCol="0">
            <a:spAutoFit/>
          </a:bodyPr>
          <a:lstStyle/>
          <a:p>
            <a:r>
              <a:rPr lang="en-US" sz="1200" dirty="0" smtClean="0"/>
              <a:t>For Use with Version 25a and newer software</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User Settings</a:t>
            </a:r>
          </a:p>
        </p:txBody>
      </p:sp>
      <p:sp>
        <p:nvSpPr>
          <p:cNvPr id="10243" name="Content Placeholder 2"/>
          <p:cNvSpPr>
            <a:spLocks noGrp="1"/>
          </p:cNvSpPr>
          <p:nvPr>
            <p:ph idx="1"/>
          </p:nvPr>
        </p:nvSpPr>
        <p:spPr>
          <a:xfrm>
            <a:off x="457200" y="4953000"/>
            <a:ext cx="8229600" cy="1828800"/>
          </a:xfrm>
        </p:spPr>
        <p:txBody>
          <a:bodyPr/>
          <a:lstStyle/>
          <a:p>
            <a:r>
              <a:rPr lang="en-US" sz="2800" dirty="0" smtClean="0"/>
              <a:t>On the Settings Menu screen, touch the “User Settings” icon. You will get the User Settings screen.  </a:t>
            </a:r>
          </a:p>
        </p:txBody>
      </p:sp>
      <p:pic>
        <p:nvPicPr>
          <p:cNvPr id="10244" name="Picture 2" descr="C:\Users\mdyer\Pictures\ACCESSORIES\prototype\2012 fla greer murph omnex\Murphy Photos\Thumbs\tn_IMG_2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311275"/>
            <a:ext cx="490855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C:\Users\mdyer\Pictures\MMO_MMGO\2012 fla greer murph omnex\Murphy Photos\settings_men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311275"/>
            <a:ext cx="321968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V="1">
            <a:off x="304800" y="1981200"/>
            <a:ext cx="1447800" cy="3048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User Settings</a:t>
            </a:r>
          </a:p>
        </p:txBody>
      </p:sp>
      <p:sp>
        <p:nvSpPr>
          <p:cNvPr id="11267" name="TextBox 1"/>
          <p:cNvSpPr txBox="1">
            <a:spLocks noChangeArrowheads="1"/>
          </p:cNvSpPr>
          <p:nvPr/>
        </p:nvSpPr>
        <p:spPr bwMode="auto">
          <a:xfrm>
            <a:off x="5105400" y="14478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Adjust </a:t>
            </a:r>
            <a:r>
              <a:rPr lang="en-US" dirty="0" smtClean="0"/>
              <a:t>overall screen </a:t>
            </a:r>
            <a:r>
              <a:rPr lang="en-US" dirty="0"/>
              <a:t>brightness if necessary</a:t>
            </a:r>
          </a:p>
        </p:txBody>
      </p:sp>
      <p:pic>
        <p:nvPicPr>
          <p:cNvPr id="11268" name="Picture 7" descr="C:\Users\mdyer\Pictures\MMO_MMGO\2012 fla greer murph omnex\Murphy Photos\Thumbs\tn_IMG_3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713" y="2952750"/>
            <a:ext cx="47498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C:\Users\mdyer\Pictures\MMO_MMGO\2012 fla greer murph omnex\Murphy Photos\Thumbs\tn_IMG_3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2971800" y="5105400"/>
            <a:ext cx="4191000" cy="10668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 y="5791200"/>
            <a:ext cx="2819400" cy="923330"/>
          </a:xfrm>
          <a:prstGeom prst="rect">
            <a:avLst/>
          </a:prstGeom>
          <a:noFill/>
        </p:spPr>
        <p:txBody>
          <a:bodyPr wrap="square" rtlCol="0">
            <a:spAutoFit/>
          </a:bodyPr>
          <a:lstStyle/>
          <a:p>
            <a:r>
              <a:rPr lang="en-US" dirty="0" smtClean="0"/>
              <a:t>From this screen, touch here to access the model selection page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C:\Users\mdyer\Pictures\MMO_MMGO\2012 fla greer murph omnex\Murphy Photos\modse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09581"/>
            <a:ext cx="4495800" cy="2514838"/>
          </a:xfrm>
          <a:prstGeom prst="rect">
            <a:avLst/>
          </a:prstGeom>
          <a:noFill/>
          <a:extLst>
            <a:ext uri="{909E8E84-426E-40DD-AFC4-6F175D3DCCD1}">
              <a14:hiddenFill xmlns:a14="http://schemas.microsoft.com/office/drawing/2010/main">
                <a:solidFill>
                  <a:srgbClr val="FFFFFF"/>
                </a:solidFill>
              </a14:hiddenFill>
            </a:ext>
          </a:extLst>
        </p:spPr>
      </p:pic>
      <p:sp>
        <p:nvSpPr>
          <p:cNvPr id="12291" name="Title 1"/>
          <p:cNvSpPr>
            <a:spLocks noGrp="1"/>
          </p:cNvSpPr>
          <p:nvPr>
            <p:ph type="title"/>
          </p:nvPr>
        </p:nvSpPr>
        <p:spPr/>
        <p:txBody>
          <a:bodyPr/>
          <a:lstStyle/>
          <a:p>
            <a:r>
              <a:rPr lang="en-US" dirty="0" smtClean="0"/>
              <a:t>User Settings</a:t>
            </a:r>
          </a:p>
        </p:txBody>
      </p:sp>
      <p:sp>
        <p:nvSpPr>
          <p:cNvPr id="12292" name="Content Placeholder 2"/>
          <p:cNvSpPr>
            <a:spLocks noGrp="1"/>
          </p:cNvSpPr>
          <p:nvPr>
            <p:ph idx="1"/>
          </p:nvPr>
        </p:nvSpPr>
        <p:spPr>
          <a:xfrm>
            <a:off x="152400" y="4572000"/>
            <a:ext cx="8534400" cy="1554163"/>
          </a:xfrm>
        </p:spPr>
        <p:txBody>
          <a:bodyPr/>
          <a:lstStyle/>
          <a:p>
            <a:r>
              <a:rPr lang="en-US" dirty="0" smtClean="0"/>
              <a:t>Wrecker Model Selection-Choose the one that most closely matches your wrecker and then touch the image to select it. (front display only)</a:t>
            </a:r>
          </a:p>
          <a:p>
            <a:endParaRPr lang="en-US" dirty="0" smtClean="0"/>
          </a:p>
        </p:txBody>
      </p:sp>
      <p:cxnSp>
        <p:nvCxnSpPr>
          <p:cNvPr id="5" name="Straight Arrow Connector 4"/>
          <p:cNvCxnSpPr/>
          <p:nvPr/>
        </p:nvCxnSpPr>
        <p:spPr>
          <a:xfrm flipH="1">
            <a:off x="2667000" y="1295400"/>
            <a:ext cx="1524000" cy="11430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12295" name="Picture 7" descr="C:\Users\mdyer\Pictures\MMO_MMGO\program\ScreenCapturetru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630706"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dyer\Pictures\MMO_MMGO\program\mmo_mmgo_fron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47579"/>
            <a:ext cx="3800475" cy="21530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Day/Night Mode</a:t>
            </a:r>
            <a:endParaRPr lang="en-US" dirty="0"/>
          </a:p>
        </p:txBody>
      </p:sp>
      <p:cxnSp>
        <p:nvCxnSpPr>
          <p:cNvPr id="7" name="Straight Arrow Connector 6"/>
          <p:cNvCxnSpPr/>
          <p:nvPr/>
        </p:nvCxnSpPr>
        <p:spPr>
          <a:xfrm flipH="1">
            <a:off x="4953000" y="1247579"/>
            <a:ext cx="2438400" cy="685996"/>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15200" y="150674"/>
            <a:ext cx="1219200" cy="1754326"/>
          </a:xfrm>
          <a:prstGeom prst="rect">
            <a:avLst/>
          </a:prstGeom>
          <a:noFill/>
        </p:spPr>
        <p:txBody>
          <a:bodyPr wrap="square" rtlCol="0">
            <a:spAutoFit/>
          </a:bodyPr>
          <a:lstStyle/>
          <a:p>
            <a:r>
              <a:rPr lang="en-US" dirty="0" smtClean="0"/>
              <a:t>Toggles between Day and Night color schemes</a:t>
            </a:r>
            <a:endParaRPr lang="en-US" dirty="0"/>
          </a:p>
        </p:txBody>
      </p:sp>
      <p:pic>
        <p:nvPicPr>
          <p:cNvPr id="56323" name="Picture 3" descr="C:\Users\mdyer\Pictures\MMO_MMGO\2012 fla greer murph omnex\Murphy Photos\gaugescre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 y="3536091"/>
            <a:ext cx="406014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C:\Users\mdyer\Pictures\MMO_MMGO\2012 fla greer murph omnex\Murphy Photos\nitegau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491" y="3536091"/>
            <a:ext cx="4340910" cy="222653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62000" y="6096000"/>
            <a:ext cx="7543800" cy="646331"/>
          </a:xfrm>
          <a:prstGeom prst="rect">
            <a:avLst/>
          </a:prstGeom>
          <a:noFill/>
        </p:spPr>
        <p:txBody>
          <a:bodyPr wrap="square" rtlCol="0">
            <a:spAutoFit/>
          </a:bodyPr>
          <a:lstStyle/>
          <a:p>
            <a:r>
              <a:rPr lang="en-US" dirty="0" smtClean="0"/>
              <a:t>Night mode “mutes” the color scheme for less distraction.  This feature is only available on the Home Screen.</a:t>
            </a:r>
            <a:endParaRPr lang="en-US" dirty="0"/>
          </a:p>
        </p:txBody>
      </p:sp>
    </p:spTree>
    <p:extLst>
      <p:ext uri="{BB962C8B-B14F-4D97-AF65-F5344CB8AC3E}">
        <p14:creationId xmlns:p14="http://schemas.microsoft.com/office/powerpoint/2010/main" val="2566303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C:\Users\mdyer\Pictures\MMO_MMGO\2012 fla greer murph omnex\Murphy Photos\settings_me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81138"/>
            <a:ext cx="3971925"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p:txBody>
          <a:bodyPr/>
          <a:lstStyle/>
          <a:p>
            <a:r>
              <a:rPr lang="en-US" smtClean="0"/>
              <a:t>System Settings</a:t>
            </a:r>
          </a:p>
        </p:txBody>
      </p:sp>
      <p:sp>
        <p:nvSpPr>
          <p:cNvPr id="13316" name="Content Placeholder 2"/>
          <p:cNvSpPr>
            <a:spLocks noGrp="1"/>
          </p:cNvSpPr>
          <p:nvPr>
            <p:ph idx="1"/>
          </p:nvPr>
        </p:nvSpPr>
        <p:spPr>
          <a:xfrm>
            <a:off x="457200" y="5105400"/>
            <a:ext cx="8229600" cy="1020763"/>
          </a:xfrm>
        </p:spPr>
        <p:txBody>
          <a:bodyPr/>
          <a:lstStyle/>
          <a:p>
            <a:r>
              <a:rPr lang="en-US" smtClean="0"/>
              <a:t>Screen programming information.  You may be asked for this in a Service situation</a:t>
            </a:r>
          </a:p>
        </p:txBody>
      </p:sp>
      <p:cxnSp>
        <p:nvCxnSpPr>
          <p:cNvPr id="5" name="Straight Arrow Connector 4"/>
          <p:cNvCxnSpPr/>
          <p:nvPr/>
        </p:nvCxnSpPr>
        <p:spPr>
          <a:xfrm>
            <a:off x="762000" y="2133600"/>
            <a:ext cx="1470025" cy="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13318" name="Picture 3" descr="C:\Users\mdyer\Pictures\ACCESSORIES\prototype\2012 fla greer murph omnex\Murphy Photos\Thumbs\tn_IMG_26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47900"/>
            <a:ext cx="3911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7315200" y="3581400"/>
            <a:ext cx="838200" cy="30480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6908800" y="3581400"/>
            <a:ext cx="482600" cy="3048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908800" y="3581400"/>
            <a:ext cx="406400" cy="2286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C:\Users\mdyer\Pictures\MMO_MMGO\2012 fla greer murph omnex\Murphy Photos\settings_me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1219200"/>
            <a:ext cx="4187825"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p:txBody>
          <a:bodyPr/>
          <a:lstStyle/>
          <a:p>
            <a:r>
              <a:rPr lang="en-US" smtClean="0"/>
              <a:t>Date and Time</a:t>
            </a:r>
          </a:p>
        </p:txBody>
      </p:sp>
      <p:sp>
        <p:nvSpPr>
          <p:cNvPr id="14340" name="Content Placeholder 2"/>
          <p:cNvSpPr>
            <a:spLocks noGrp="1"/>
          </p:cNvSpPr>
          <p:nvPr>
            <p:ph idx="1"/>
          </p:nvPr>
        </p:nvSpPr>
        <p:spPr>
          <a:xfrm>
            <a:off x="457200" y="4038600"/>
            <a:ext cx="8229600" cy="2087563"/>
          </a:xfrm>
        </p:spPr>
        <p:txBody>
          <a:bodyPr/>
          <a:lstStyle/>
          <a:p>
            <a:r>
              <a:rPr lang="en-US" smtClean="0"/>
              <a:t>Date and time are password protected.  You should not need to adjust these except initially</a:t>
            </a:r>
          </a:p>
        </p:txBody>
      </p:sp>
      <p:cxnSp>
        <p:nvCxnSpPr>
          <p:cNvPr id="5" name="Straight Arrow Connector 4"/>
          <p:cNvCxnSpPr/>
          <p:nvPr/>
        </p:nvCxnSpPr>
        <p:spPr>
          <a:xfrm>
            <a:off x="1524000" y="1600200"/>
            <a:ext cx="3451225" cy="4572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dyer\Pictures\ACCESSORIES\prototype\2012 fla greer murph omnex\Murphy Photos\Thumbs\tn_IMG_26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p:txBody>
          <a:bodyPr/>
          <a:lstStyle/>
          <a:p>
            <a:r>
              <a:rPr lang="en-US" smtClean="0"/>
              <a:t>Date and Time</a:t>
            </a:r>
          </a:p>
        </p:txBody>
      </p:sp>
      <p:sp>
        <p:nvSpPr>
          <p:cNvPr id="15364" name="Content Placeholder 2"/>
          <p:cNvSpPr>
            <a:spLocks noGrp="1"/>
          </p:cNvSpPr>
          <p:nvPr>
            <p:ph idx="1"/>
          </p:nvPr>
        </p:nvSpPr>
        <p:spPr>
          <a:xfrm>
            <a:off x="127000" y="3509963"/>
            <a:ext cx="6843713" cy="1706562"/>
          </a:xfrm>
        </p:spPr>
        <p:txBody>
          <a:bodyPr/>
          <a:lstStyle/>
          <a:p>
            <a:r>
              <a:rPr lang="en-US" smtClean="0"/>
              <a:t>Password Protection</a:t>
            </a:r>
          </a:p>
          <a:p>
            <a:pPr marL="457200" lvl="1" indent="0">
              <a:buFont typeface="Arial" charset="0"/>
              <a:buNone/>
            </a:pPr>
            <a:r>
              <a:rPr lang="en-US" sz="2400" smtClean="0"/>
              <a:t>Touch the padlock and enter the access code “8503”, then “Done”.  This will return you to the Settings Menu.        The padlock must show unlocked to reset the Date and Time (detail right).  You may then go to the Day and Time screen and make changes</a:t>
            </a:r>
          </a:p>
        </p:txBody>
      </p:sp>
      <p:cxnSp>
        <p:nvCxnSpPr>
          <p:cNvPr id="5" name="Straight Arrow Connector 4"/>
          <p:cNvCxnSpPr/>
          <p:nvPr/>
        </p:nvCxnSpPr>
        <p:spPr>
          <a:xfrm>
            <a:off x="152400" y="2819400"/>
            <a:ext cx="2162175" cy="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15366" name="Picture 4" descr="C:\Users\mdyer\Pictures\ACCESSORIES\prototype\2012 fla greer murph omnex\Murphy Photos\Thumbs\tn_IMG_26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70038"/>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descr="C:\Users\mdyer\Pictures\ACCESSORIES\prototype\2012 fla greer murph omnex\Murphy Photos\Thumbs\tn_IMG_26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566863"/>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7366000" y="2819400"/>
            <a:ext cx="254000" cy="11430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15369" name="Picture 9" descr="C:\Users\mdyer\Pictures\junk\Warning_svg_m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4288" y="4818063"/>
            <a:ext cx="457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1" descr="C:\Users\mdyer\Pictures\junk\unlock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4050" y="4267200"/>
            <a:ext cx="1920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8153400" y="5334000"/>
            <a:ext cx="228600" cy="9906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dyer\Pictures\MMO_MMGO\program\mmo_mmgo_fron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16" y="1509392"/>
            <a:ext cx="4020583" cy="2277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Date and Time</a:t>
            </a:r>
            <a:endParaRPr lang="en-US" dirty="0"/>
          </a:p>
        </p:txBody>
      </p:sp>
      <p:sp>
        <p:nvSpPr>
          <p:cNvPr id="3" name="TextBox 2"/>
          <p:cNvSpPr txBox="1"/>
          <p:nvPr/>
        </p:nvSpPr>
        <p:spPr>
          <a:xfrm>
            <a:off x="990600" y="5334000"/>
            <a:ext cx="7848600" cy="369332"/>
          </a:xfrm>
          <a:prstGeom prst="rect">
            <a:avLst/>
          </a:prstGeom>
          <a:noFill/>
        </p:spPr>
        <p:txBody>
          <a:bodyPr wrap="square" rtlCol="0">
            <a:spAutoFit/>
          </a:bodyPr>
          <a:lstStyle/>
          <a:p>
            <a:r>
              <a:rPr lang="en-US" dirty="0" smtClean="0"/>
              <a:t>Touch the screen to go back to the Home Screen.</a:t>
            </a:r>
            <a:endParaRPr lang="en-US" dirty="0"/>
          </a:p>
        </p:txBody>
      </p:sp>
      <p:cxnSp>
        <p:nvCxnSpPr>
          <p:cNvPr id="14" name="Straight Arrow Connector 13"/>
          <p:cNvCxnSpPr/>
          <p:nvPr/>
        </p:nvCxnSpPr>
        <p:spPr>
          <a:xfrm flipH="1">
            <a:off x="3657601" y="1676400"/>
            <a:ext cx="1371599" cy="1324243"/>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33874" y="1257300"/>
            <a:ext cx="2219325" cy="646331"/>
          </a:xfrm>
          <a:prstGeom prst="rect">
            <a:avLst/>
          </a:prstGeom>
          <a:noFill/>
        </p:spPr>
        <p:txBody>
          <a:bodyPr wrap="square" rtlCol="0">
            <a:spAutoFit/>
          </a:bodyPr>
          <a:lstStyle/>
          <a:p>
            <a:r>
              <a:rPr lang="en-US" dirty="0" smtClean="0"/>
              <a:t>Displays Current day and time</a:t>
            </a:r>
            <a:endParaRPr lang="en-US" dirty="0"/>
          </a:p>
        </p:txBody>
      </p:sp>
      <p:pic>
        <p:nvPicPr>
          <p:cNvPr id="55298" name="Picture 2" descr="C:\Users\mdyer\Pictures\MMO_MMGO\2012 fla greer murph omnex\Murphy Photos\cl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74" y="2438400"/>
            <a:ext cx="4357688" cy="269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812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C:\Users\mdyer\Pictures\MMO_MMGO\2012 fla greer murph omnex\Murphy Photos\settings_me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813" y="1524000"/>
            <a:ext cx="503237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p:txBody>
          <a:bodyPr/>
          <a:lstStyle/>
          <a:p>
            <a:r>
              <a:rPr lang="en-US" smtClean="0"/>
              <a:t>Engine Diagnostics</a:t>
            </a:r>
          </a:p>
        </p:txBody>
      </p:sp>
      <p:cxnSp>
        <p:nvCxnSpPr>
          <p:cNvPr id="4" name="Straight Arrow Connector 3"/>
          <p:cNvCxnSpPr/>
          <p:nvPr/>
        </p:nvCxnSpPr>
        <p:spPr>
          <a:xfrm>
            <a:off x="762000" y="3276600"/>
            <a:ext cx="2514600" cy="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6389" name="TextBox 5"/>
          <p:cNvSpPr txBox="1">
            <a:spLocks noChangeArrowheads="1"/>
          </p:cNvSpPr>
          <p:nvPr/>
        </p:nvSpPr>
        <p:spPr bwMode="auto">
          <a:xfrm>
            <a:off x="381000" y="49530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Touch this if there is a SES lamp illuminated on the dash.  Available from front display only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dyer\Pictures\MMO_MMGO\program\mmo_mmgo_fron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4572429"/>
            <a:ext cx="3686175" cy="2088289"/>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9" descr="C:\Users\mdyer\Pictures\MMO_MMGO\2012 fla greer murph omnex\Murphy Photos\Thumbs\tn_IMG_32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50" y="1909763"/>
            <a:ext cx="34417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p:txBody>
          <a:bodyPr/>
          <a:lstStyle/>
          <a:p>
            <a:r>
              <a:rPr lang="en-US" dirty="0" smtClean="0"/>
              <a:t>Gauge Screen</a:t>
            </a:r>
            <a:br>
              <a:rPr lang="en-US" dirty="0" smtClean="0"/>
            </a:br>
            <a:r>
              <a:rPr lang="en-US" dirty="0" smtClean="0"/>
              <a:t>Job Timer Function</a:t>
            </a:r>
            <a:br>
              <a:rPr lang="en-US" dirty="0" smtClean="0"/>
            </a:br>
            <a:r>
              <a:rPr lang="en-US" sz="2000" dirty="0" smtClean="0"/>
              <a:t>(Front Screen Only)</a:t>
            </a:r>
          </a:p>
        </p:txBody>
      </p:sp>
      <p:cxnSp>
        <p:nvCxnSpPr>
          <p:cNvPr id="3" name="Straight Arrow Connector 2"/>
          <p:cNvCxnSpPr/>
          <p:nvPr/>
        </p:nvCxnSpPr>
        <p:spPr>
          <a:xfrm flipV="1">
            <a:off x="838200" y="2536825"/>
            <a:ext cx="1295400" cy="66357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7413" name="TextBox 3"/>
          <p:cNvSpPr txBox="1">
            <a:spLocks noChangeArrowheads="1"/>
          </p:cNvSpPr>
          <p:nvPr/>
        </p:nvSpPr>
        <p:spPr bwMode="auto">
          <a:xfrm>
            <a:off x="228600" y="2508250"/>
            <a:ext cx="8382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1) Push here to start</a:t>
            </a:r>
          </a:p>
          <a:p>
            <a:pPr eaLnBrk="1" hangingPunct="1"/>
            <a:r>
              <a:rPr lang="en-US" sz="1400" dirty="0" smtClean="0"/>
              <a:t>(3)and </a:t>
            </a:r>
            <a:r>
              <a:rPr lang="en-US" sz="1400" dirty="0"/>
              <a:t>end ) the </a:t>
            </a:r>
            <a:r>
              <a:rPr lang="en-US" sz="1400" dirty="0" smtClean="0"/>
              <a:t>job from  either the Home or Gauge screens</a:t>
            </a:r>
            <a:endParaRPr lang="en-US" sz="1400" dirty="0"/>
          </a:p>
        </p:txBody>
      </p:sp>
      <p:cxnSp>
        <p:nvCxnSpPr>
          <p:cNvPr id="6" name="Straight Arrow Connector 5"/>
          <p:cNvCxnSpPr/>
          <p:nvPr/>
        </p:nvCxnSpPr>
        <p:spPr>
          <a:xfrm flipH="1" flipV="1">
            <a:off x="3581400" y="2455863"/>
            <a:ext cx="1143000" cy="896937"/>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7415" name="TextBox 6"/>
          <p:cNvSpPr txBox="1">
            <a:spLocks noChangeArrowheads="1"/>
          </p:cNvSpPr>
          <p:nvPr/>
        </p:nvSpPr>
        <p:spPr bwMode="auto">
          <a:xfrm>
            <a:off x="4589463" y="3160713"/>
            <a:ext cx="1066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When the PTO is engaged it creates a subset time log</a:t>
            </a:r>
          </a:p>
        </p:txBody>
      </p:sp>
      <p:sp>
        <p:nvSpPr>
          <p:cNvPr id="17416" name="TextBox 7"/>
          <p:cNvSpPr txBox="1">
            <a:spLocks noChangeArrowheads="1"/>
          </p:cNvSpPr>
          <p:nvPr/>
        </p:nvSpPr>
        <p:spPr bwMode="auto">
          <a:xfrm>
            <a:off x="76200" y="1416844"/>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t>To start </a:t>
            </a:r>
            <a:r>
              <a:rPr lang="en-US" dirty="0"/>
              <a:t>a new timer</a:t>
            </a:r>
          </a:p>
        </p:txBody>
      </p:sp>
      <p:pic>
        <p:nvPicPr>
          <p:cNvPr id="17417" name="Picture 11" descr="C:\Users\mdyer\Pictures\MMO_MMGO\2012 fla greer murph omnex\Murphy Photos\Thumbs\tn_IMG_32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5300" y="1909763"/>
            <a:ext cx="34417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H="1">
            <a:off x="7010400" y="1909763"/>
            <a:ext cx="1066800" cy="125095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7419" name="TextBox 10"/>
          <p:cNvSpPr txBox="1">
            <a:spLocks noChangeArrowheads="1"/>
          </p:cNvSpPr>
          <p:nvPr/>
        </p:nvSpPr>
        <p:spPr bwMode="auto">
          <a:xfrm>
            <a:off x="7305675" y="1601788"/>
            <a:ext cx="1314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2) Touch “yes”</a:t>
            </a:r>
          </a:p>
        </p:txBody>
      </p:sp>
      <p:cxnSp>
        <p:nvCxnSpPr>
          <p:cNvPr id="4" name="Straight Arrow Connector 3"/>
          <p:cNvCxnSpPr/>
          <p:nvPr/>
        </p:nvCxnSpPr>
        <p:spPr>
          <a:xfrm>
            <a:off x="838200" y="3200400"/>
            <a:ext cx="1752600" cy="28956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Table of Contents</a:t>
            </a:r>
          </a:p>
        </p:txBody>
      </p:sp>
      <p:sp>
        <p:nvSpPr>
          <p:cNvPr id="3075" name="TextBox 2"/>
          <p:cNvSpPr txBox="1">
            <a:spLocks noChangeArrowheads="1"/>
          </p:cNvSpPr>
          <p:nvPr/>
        </p:nvSpPr>
        <p:spPr bwMode="auto">
          <a:xfrm>
            <a:off x="598488" y="1295400"/>
            <a:ext cx="79248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3-Screen Layout Structure</a:t>
            </a:r>
          </a:p>
          <a:p>
            <a:pPr eaLnBrk="1" hangingPunct="1"/>
            <a:r>
              <a:rPr lang="en-US" sz="1400" dirty="0" smtClean="0"/>
              <a:t>4-Navigation</a:t>
            </a:r>
          </a:p>
          <a:p>
            <a:pPr eaLnBrk="1" hangingPunct="1"/>
            <a:r>
              <a:rPr lang="en-US" sz="1400" dirty="0" smtClean="0"/>
              <a:t>5-Home Screen</a:t>
            </a:r>
            <a:endParaRPr lang="en-US" sz="1400" dirty="0"/>
          </a:p>
          <a:p>
            <a:pPr eaLnBrk="1" hangingPunct="1"/>
            <a:r>
              <a:rPr lang="en-US" sz="1400" dirty="0" smtClean="0"/>
              <a:t>6-Gauge </a:t>
            </a:r>
            <a:r>
              <a:rPr lang="en-US" sz="1400" dirty="0"/>
              <a:t>Screen</a:t>
            </a:r>
          </a:p>
          <a:p>
            <a:pPr eaLnBrk="1" hangingPunct="1"/>
            <a:r>
              <a:rPr lang="en-US" sz="1400" dirty="0"/>
              <a:t>	</a:t>
            </a:r>
            <a:r>
              <a:rPr lang="en-US" sz="1400" dirty="0" smtClean="0"/>
              <a:t>8-Menu and Settings </a:t>
            </a:r>
            <a:r>
              <a:rPr lang="en-US" sz="1400" dirty="0"/>
              <a:t>Menu</a:t>
            </a:r>
          </a:p>
          <a:p>
            <a:pPr eaLnBrk="1" hangingPunct="1"/>
            <a:r>
              <a:rPr lang="en-US" sz="1400" dirty="0"/>
              <a:t>		</a:t>
            </a:r>
            <a:r>
              <a:rPr lang="en-US" sz="1400" dirty="0" smtClean="0"/>
              <a:t>10-User Settings</a:t>
            </a:r>
          </a:p>
          <a:p>
            <a:pPr eaLnBrk="1" hangingPunct="1"/>
            <a:r>
              <a:rPr lang="en-US" sz="1400" dirty="0"/>
              <a:t>	</a:t>
            </a:r>
            <a:r>
              <a:rPr lang="en-US" sz="1400" dirty="0" smtClean="0"/>
              <a:t>	13-Day/Night Mode</a:t>
            </a:r>
          </a:p>
          <a:p>
            <a:pPr eaLnBrk="1" hangingPunct="1"/>
            <a:r>
              <a:rPr lang="en-US" sz="1400" dirty="0"/>
              <a:t>		</a:t>
            </a:r>
            <a:r>
              <a:rPr lang="en-US" sz="1400" dirty="0" smtClean="0"/>
              <a:t>14-System </a:t>
            </a:r>
            <a:r>
              <a:rPr lang="en-US" sz="1400" dirty="0"/>
              <a:t>Settings</a:t>
            </a:r>
          </a:p>
          <a:p>
            <a:pPr eaLnBrk="1" hangingPunct="1"/>
            <a:r>
              <a:rPr lang="en-US" sz="1400" dirty="0"/>
              <a:t>		</a:t>
            </a:r>
            <a:r>
              <a:rPr lang="en-US" sz="1400" dirty="0" smtClean="0"/>
              <a:t>15-Date </a:t>
            </a:r>
            <a:r>
              <a:rPr lang="en-US" sz="1400" dirty="0"/>
              <a:t>and Time</a:t>
            </a:r>
          </a:p>
          <a:p>
            <a:pPr eaLnBrk="1" hangingPunct="1"/>
            <a:r>
              <a:rPr lang="en-US" sz="1400" dirty="0"/>
              <a:t>		</a:t>
            </a:r>
            <a:r>
              <a:rPr lang="en-US" sz="1400" dirty="0" smtClean="0"/>
              <a:t>18-Engine </a:t>
            </a:r>
            <a:r>
              <a:rPr lang="en-US" sz="1400" dirty="0"/>
              <a:t>Diagnostics</a:t>
            </a:r>
          </a:p>
          <a:p>
            <a:pPr eaLnBrk="1" hangingPunct="1"/>
            <a:r>
              <a:rPr lang="en-US" sz="1400" dirty="0"/>
              <a:t>	</a:t>
            </a:r>
            <a:r>
              <a:rPr lang="en-US" sz="1400" dirty="0" smtClean="0"/>
              <a:t>19-Job </a:t>
            </a:r>
            <a:r>
              <a:rPr lang="en-US" sz="1400" dirty="0"/>
              <a:t>Timer Function</a:t>
            </a:r>
          </a:p>
          <a:p>
            <a:pPr eaLnBrk="1" hangingPunct="1"/>
            <a:r>
              <a:rPr lang="en-US" sz="1400" dirty="0"/>
              <a:t>		</a:t>
            </a:r>
            <a:r>
              <a:rPr lang="en-US" sz="1400" dirty="0" smtClean="0"/>
              <a:t>21-Report </a:t>
            </a:r>
            <a:r>
              <a:rPr lang="en-US" sz="1400" dirty="0"/>
              <a:t>Summary</a:t>
            </a:r>
          </a:p>
          <a:p>
            <a:pPr eaLnBrk="1" hangingPunct="1"/>
            <a:r>
              <a:rPr lang="en-US" sz="1400" dirty="0"/>
              <a:t>	</a:t>
            </a:r>
            <a:r>
              <a:rPr lang="en-US" sz="1400" dirty="0" smtClean="0"/>
              <a:t>24-Service Reminders Initialization</a:t>
            </a:r>
          </a:p>
          <a:p>
            <a:pPr eaLnBrk="1" hangingPunct="1"/>
            <a:r>
              <a:rPr lang="en-US" sz="1400" dirty="0"/>
              <a:t>	</a:t>
            </a:r>
            <a:r>
              <a:rPr lang="en-US" sz="1400" dirty="0" smtClean="0"/>
              <a:t>30-Service Reminders Reset</a:t>
            </a:r>
            <a:endParaRPr lang="en-US" sz="1400" dirty="0"/>
          </a:p>
          <a:p>
            <a:pPr eaLnBrk="1" hangingPunct="1"/>
            <a:r>
              <a:rPr lang="en-US" sz="1400" dirty="0" smtClean="0"/>
              <a:t>42-Button </a:t>
            </a:r>
            <a:r>
              <a:rPr lang="en-US" sz="1400" dirty="0"/>
              <a:t>Screen</a:t>
            </a:r>
          </a:p>
          <a:p>
            <a:pPr eaLnBrk="1" hangingPunct="1"/>
            <a:r>
              <a:rPr lang="en-US" sz="1400" dirty="0" smtClean="0"/>
              <a:t>44-Video </a:t>
            </a:r>
            <a:r>
              <a:rPr lang="en-US" sz="1400" dirty="0"/>
              <a:t>Screen</a:t>
            </a:r>
          </a:p>
          <a:p>
            <a:pPr eaLnBrk="1" hangingPunct="1"/>
            <a:r>
              <a:rPr lang="en-US" sz="1400" dirty="0" smtClean="0"/>
              <a:t>45-Charge </a:t>
            </a:r>
            <a:r>
              <a:rPr lang="en-US" sz="1400" dirty="0"/>
              <a:t>Cradle Warning Screen</a:t>
            </a:r>
          </a:p>
          <a:p>
            <a:pPr eaLnBrk="1" hangingPunct="1"/>
            <a:r>
              <a:rPr lang="en-US" sz="1400" dirty="0" smtClean="0"/>
              <a:t>46-PTO </a:t>
            </a:r>
            <a:r>
              <a:rPr lang="en-US" sz="1400" dirty="0"/>
              <a:t>Warning Screen</a:t>
            </a:r>
          </a:p>
          <a:p>
            <a:pPr eaLnBrk="1" hangingPunct="1"/>
            <a:r>
              <a:rPr lang="en-US" sz="1400" dirty="0" smtClean="0"/>
              <a:t>47-Appendix</a:t>
            </a:r>
          </a:p>
          <a:p>
            <a:pPr eaLnBrk="1" hangingPunct="1"/>
            <a:r>
              <a:rPr lang="en-US" sz="1400" dirty="0"/>
              <a:t>	</a:t>
            </a:r>
            <a:r>
              <a:rPr lang="en-US" sz="1400" dirty="0" smtClean="0"/>
              <a:t>49-Wiring Diagrams</a:t>
            </a:r>
          </a:p>
          <a:p>
            <a:pPr eaLnBrk="1" hangingPunct="1"/>
            <a:r>
              <a:rPr lang="en-US" sz="1400" dirty="0"/>
              <a:t>	</a:t>
            </a:r>
            <a:r>
              <a:rPr lang="en-US" sz="1400" dirty="0" smtClean="0"/>
              <a:t>55-Specifications</a:t>
            </a:r>
          </a:p>
          <a:p>
            <a:pPr eaLnBrk="1" hangingPunct="1"/>
            <a:r>
              <a:rPr lang="en-US" sz="1400" dirty="0"/>
              <a:t>	</a:t>
            </a:r>
            <a:r>
              <a:rPr lang="en-US" sz="1400" dirty="0" smtClean="0"/>
              <a:t>56-Overview Software update instructions</a:t>
            </a:r>
          </a:p>
          <a:p>
            <a:pPr eaLnBrk="1" hangingPunct="1"/>
            <a:r>
              <a:rPr lang="en-US" sz="1400" dirty="0"/>
              <a:t>	</a:t>
            </a:r>
            <a:r>
              <a:rPr lang="en-US" sz="1400" dirty="0" smtClean="0"/>
              <a:t>57-Detailed Software update instructions</a:t>
            </a:r>
          </a:p>
          <a:p>
            <a:pPr eaLnBrk="1" hangingPunct="1"/>
            <a:r>
              <a:rPr lang="en-US" sz="1400" dirty="0"/>
              <a:t>	</a:t>
            </a:r>
            <a:r>
              <a:rPr lang="en-US" sz="1400" dirty="0" smtClean="0"/>
              <a:t>67-MMGO information</a:t>
            </a:r>
            <a:endParaRPr lang="en-US" sz="1400" dirty="0"/>
          </a:p>
          <a:p>
            <a:pPr eaLnBrk="1" hangingPunct="1"/>
            <a:endParaRPr lang="en-US" dirty="0"/>
          </a:p>
          <a:p>
            <a:pPr eaLnBrk="1" hangingPunct="1"/>
            <a:endParaRPr lang="en-US" dirty="0"/>
          </a:p>
        </p:txBody>
      </p:sp>
      <p:sp>
        <p:nvSpPr>
          <p:cNvPr id="2" name="TextBox 1"/>
          <p:cNvSpPr txBox="1"/>
          <p:nvPr/>
        </p:nvSpPr>
        <p:spPr>
          <a:xfrm>
            <a:off x="7924800" y="6477000"/>
            <a:ext cx="1066800" cy="246221"/>
          </a:xfrm>
          <a:prstGeom prst="rect">
            <a:avLst/>
          </a:prstGeom>
          <a:noFill/>
        </p:spPr>
        <p:txBody>
          <a:bodyPr wrap="square" rtlCol="0">
            <a:spAutoFit/>
          </a:bodyPr>
          <a:lstStyle/>
          <a:p>
            <a:r>
              <a:rPr lang="en-US" sz="1000" dirty="0" smtClean="0"/>
              <a:t>Rev 02</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Gauge Screen</a:t>
            </a:r>
            <a:br>
              <a:rPr lang="en-US" smtClean="0"/>
            </a:br>
            <a:r>
              <a:rPr lang="en-US" smtClean="0"/>
              <a:t>Job Timer Function</a:t>
            </a:r>
          </a:p>
        </p:txBody>
      </p:sp>
      <p:sp>
        <p:nvSpPr>
          <p:cNvPr id="18435" name="TextBox 7"/>
          <p:cNvSpPr txBox="1">
            <a:spLocks noChangeArrowheads="1"/>
          </p:cNvSpPr>
          <p:nvPr/>
        </p:nvSpPr>
        <p:spPr bwMode="auto">
          <a:xfrm>
            <a:off x="457200" y="4876800"/>
            <a:ext cx="7505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3) Enter a Job name in the keypad and the job starts.  4) At the end of a </a:t>
            </a:r>
            <a:r>
              <a:rPr lang="en-US" dirty="0" smtClean="0"/>
              <a:t>job; </a:t>
            </a:r>
            <a:r>
              <a:rPr lang="en-US" dirty="0"/>
              <a:t>touch again and you will have a record of how long you were </a:t>
            </a:r>
            <a:r>
              <a:rPr lang="en-US" dirty="0" smtClean="0"/>
              <a:t>gone, </a:t>
            </a:r>
            <a:r>
              <a:rPr lang="en-US" dirty="0"/>
              <a:t>and how long the PTO was engaged to aid in billing.  5) This is downloadable onto a USB memory stick and then into a computer spreadsheet as an Excel file using the “Report Summary”.</a:t>
            </a:r>
          </a:p>
        </p:txBody>
      </p:sp>
      <p:pic>
        <p:nvPicPr>
          <p:cNvPr id="18436" name="Picture 10" descr="C:\Users\mdyer\Pictures\MMO_MMGO\2012 fla greer murph omnex\Murphy Photos\Thumbs\tn_IMG_3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8288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7"/>
          <p:cNvSpPr txBox="1">
            <a:spLocks noChangeArrowheads="1"/>
          </p:cNvSpPr>
          <p:nvPr/>
        </p:nvSpPr>
        <p:spPr bwMode="auto">
          <a:xfrm>
            <a:off x="4038600" y="4164013"/>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(keypad)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C:\Users\mdyer\Pictures\MMO_MMGO\2012 fla greer murph omnex\Murphy Photos\settings_me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1676400"/>
            <a:ext cx="6619875"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p:txBody>
          <a:bodyPr/>
          <a:lstStyle/>
          <a:p>
            <a:r>
              <a:rPr lang="en-US" smtClean="0"/>
              <a:t>Report Summary</a:t>
            </a:r>
          </a:p>
        </p:txBody>
      </p:sp>
      <p:cxnSp>
        <p:nvCxnSpPr>
          <p:cNvPr id="4" name="Straight Arrow Connector 3"/>
          <p:cNvCxnSpPr/>
          <p:nvPr/>
        </p:nvCxnSpPr>
        <p:spPr>
          <a:xfrm>
            <a:off x="990600" y="3810000"/>
            <a:ext cx="3200400" cy="1524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05000" y="5867400"/>
            <a:ext cx="5791200" cy="369332"/>
          </a:xfrm>
          <a:prstGeom prst="rect">
            <a:avLst/>
          </a:prstGeom>
          <a:noFill/>
        </p:spPr>
        <p:txBody>
          <a:bodyPr wrap="square" rtlCol="0">
            <a:spAutoFit/>
          </a:bodyPr>
          <a:lstStyle/>
          <a:p>
            <a:r>
              <a:rPr lang="en-US" dirty="0" smtClean="0"/>
              <a:t>Access through the settings menu</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Report Summary</a:t>
            </a:r>
          </a:p>
        </p:txBody>
      </p:sp>
      <p:sp>
        <p:nvSpPr>
          <p:cNvPr id="20483" name="TextBox 5"/>
          <p:cNvSpPr txBox="1">
            <a:spLocks noChangeArrowheads="1"/>
          </p:cNvSpPr>
          <p:nvPr/>
        </p:nvSpPr>
        <p:spPr bwMode="auto">
          <a:xfrm>
            <a:off x="381000" y="49530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chemeClr val="bg1"/>
                </a:solidFill>
              </a:rPr>
              <a:t>Allows user to export Job Timer information to a FAT32 format USB memory stick using USB cable in rear port “A”.</a:t>
            </a:r>
          </a:p>
        </p:txBody>
      </p:sp>
      <p:pic>
        <p:nvPicPr>
          <p:cNvPr id="20484" name="Picture 2" descr="C:\Users\mdyer\Pictures\MMO_MMGO\2012 fla greer murph omnex\Murphy Photos\Thumbs\tn_IMG_27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38275"/>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229600" cy="1143000"/>
          </a:xfrm>
        </p:spPr>
        <p:txBody>
          <a:bodyPr/>
          <a:lstStyle/>
          <a:p>
            <a:r>
              <a:rPr lang="en-US" smtClean="0"/>
              <a:t>Report Summary</a:t>
            </a:r>
          </a:p>
        </p:txBody>
      </p:sp>
      <p:pic>
        <p:nvPicPr>
          <p:cNvPr id="21507" name="Picture 2" descr="C:\Users\mdyer\Pictures\MMO_MMGO\2012 fla greer murph omnex\Murphy Photos\job_ti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6378575"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2"/>
          <p:cNvSpPr txBox="1">
            <a:spLocks noChangeArrowheads="1"/>
          </p:cNvSpPr>
          <p:nvPr/>
        </p:nvSpPr>
        <p:spPr bwMode="auto">
          <a:xfrm>
            <a:off x="1143000" y="4572000"/>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Sample Report Summary.  Note Job name, Date, Start time, Complete Job time, PTO subset time, and fuel consumed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dyer\Pictures\MMO_MMGO\program\mmo_mmgo_fron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410" y="1650703"/>
            <a:ext cx="3956707" cy="224155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6" descr="C:\Users\mdyer\Pictures\MMO_MMGO\2012 fla greer murph omnex\Murphy Photos\settings_men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76400"/>
            <a:ext cx="3810000" cy="223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p:txBody>
          <a:bodyPr/>
          <a:lstStyle/>
          <a:p>
            <a:r>
              <a:rPr lang="en-US" dirty="0" smtClean="0"/>
              <a:t>Service Reminders Initialization</a:t>
            </a:r>
            <a:r>
              <a:rPr lang="en-US" dirty="0"/>
              <a:t/>
            </a:r>
            <a:br>
              <a:rPr lang="en-US" dirty="0"/>
            </a:br>
            <a:r>
              <a:rPr lang="en-US" sz="2000" dirty="0"/>
              <a:t>(Front Screen Only)</a:t>
            </a:r>
            <a:endParaRPr lang="en-US" sz="2000" dirty="0" smtClean="0"/>
          </a:p>
        </p:txBody>
      </p:sp>
      <p:sp>
        <p:nvSpPr>
          <p:cNvPr id="22532" name="Content Placeholder 2"/>
          <p:cNvSpPr>
            <a:spLocks noGrp="1"/>
          </p:cNvSpPr>
          <p:nvPr>
            <p:ph idx="1"/>
          </p:nvPr>
        </p:nvSpPr>
        <p:spPr>
          <a:xfrm>
            <a:off x="228600" y="4953000"/>
            <a:ext cx="8229600" cy="1752600"/>
          </a:xfrm>
        </p:spPr>
        <p:txBody>
          <a:bodyPr/>
          <a:lstStyle/>
          <a:p>
            <a:pPr marL="457200" lvl="1" indent="0">
              <a:buNone/>
            </a:pPr>
            <a:r>
              <a:rPr lang="en-US" dirty="0" smtClean="0"/>
              <a:t>On the Settings Menu screen or on the Home Screen, touch the “Service Reminders” icon. You will get the Service screen.  </a:t>
            </a:r>
          </a:p>
        </p:txBody>
      </p:sp>
      <p:cxnSp>
        <p:nvCxnSpPr>
          <p:cNvPr id="5" name="Straight Arrow Connector 4"/>
          <p:cNvCxnSpPr/>
          <p:nvPr/>
        </p:nvCxnSpPr>
        <p:spPr>
          <a:xfrm flipH="1" flipV="1">
            <a:off x="3028950" y="3200400"/>
            <a:ext cx="914400" cy="8382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3943350" y="3429000"/>
            <a:ext cx="2606414" cy="6096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228600"/>
            <a:ext cx="8229600" cy="1143000"/>
          </a:xfrm>
        </p:spPr>
        <p:txBody>
          <a:bodyPr/>
          <a:lstStyle/>
          <a:p>
            <a:r>
              <a:rPr lang="en-US" dirty="0"/>
              <a:t>Service Reminders Initialization</a:t>
            </a:r>
            <a:endParaRPr lang="en-US" dirty="0" smtClean="0"/>
          </a:p>
        </p:txBody>
      </p:sp>
      <p:sp>
        <p:nvSpPr>
          <p:cNvPr id="23555" name="TextBox 3"/>
          <p:cNvSpPr txBox="1">
            <a:spLocks noChangeArrowheads="1"/>
          </p:cNvSpPr>
          <p:nvPr/>
        </p:nvSpPr>
        <p:spPr bwMode="auto">
          <a:xfrm>
            <a:off x="1828800" y="579120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“Normal” Service Reminder screen with no alarms</a:t>
            </a:r>
          </a:p>
        </p:txBody>
      </p:sp>
      <p:pic>
        <p:nvPicPr>
          <p:cNvPr id="23556" name="Picture 5" descr="C:\Users\mdyer\Pictures\MMO_MMGO\2012 fla greer murph omnex\Murphy Photos\ser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13" y="1295400"/>
            <a:ext cx="71358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mdyer\Pictures\ACCESSORIES\prototype\2012 fla greer murph omnex\Murphy Photos\Thumbs\tn_IMG_26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p:txBody>
          <a:bodyPr/>
          <a:lstStyle/>
          <a:p>
            <a:r>
              <a:rPr lang="en-US" dirty="0"/>
              <a:t>Service Reminders Initialization</a:t>
            </a:r>
            <a:endParaRPr lang="en-US" dirty="0" smtClean="0"/>
          </a:p>
        </p:txBody>
      </p:sp>
      <p:sp>
        <p:nvSpPr>
          <p:cNvPr id="26628" name="Content Placeholder 2"/>
          <p:cNvSpPr>
            <a:spLocks noGrp="1"/>
          </p:cNvSpPr>
          <p:nvPr>
            <p:ph idx="1"/>
          </p:nvPr>
        </p:nvSpPr>
        <p:spPr>
          <a:xfrm>
            <a:off x="127000" y="3509963"/>
            <a:ext cx="6843713" cy="1706562"/>
          </a:xfrm>
        </p:spPr>
        <p:txBody>
          <a:bodyPr/>
          <a:lstStyle/>
          <a:p>
            <a:r>
              <a:rPr lang="en-US" sz="2000" dirty="0" smtClean="0"/>
              <a:t>Procedure to initialize them from Settings Menu:</a:t>
            </a:r>
          </a:p>
          <a:p>
            <a:pPr marL="457200" lvl="1" indent="0">
              <a:buFont typeface="Arial" charset="0"/>
              <a:buNone/>
            </a:pPr>
            <a:r>
              <a:rPr lang="en-US" sz="2000" dirty="0" smtClean="0"/>
              <a:t>1-Service Reminders are only available on the front display and are not initialized.  You will want to initialize them before delivery.</a:t>
            </a:r>
          </a:p>
          <a:p>
            <a:pPr marL="457200" lvl="1" indent="0">
              <a:buFont typeface="Arial" charset="0"/>
              <a:buNone/>
            </a:pPr>
            <a:r>
              <a:rPr lang="en-US" sz="2000" dirty="0" smtClean="0"/>
              <a:t>2-Touch the padlock and enter the access code “8503”, then “Done”.  This will return you to the Settings Menu.            	The padlock must show unlocked to initialize the Service Reminders (detail right).</a:t>
            </a:r>
          </a:p>
        </p:txBody>
      </p:sp>
      <p:cxnSp>
        <p:nvCxnSpPr>
          <p:cNvPr id="5" name="Straight Arrow Connector 4"/>
          <p:cNvCxnSpPr/>
          <p:nvPr/>
        </p:nvCxnSpPr>
        <p:spPr>
          <a:xfrm>
            <a:off x="152400" y="2819400"/>
            <a:ext cx="2162175" cy="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26630" name="Picture 4" descr="C:\Users\mdyer\Pictures\ACCESSORIES\prototype\2012 fla greer murph omnex\Murphy Photos\Thumbs\tn_IMG_26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70038"/>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5" descr="C:\Users\mdyer\Pictures\ACCESSORIES\prototype\2012 fla greer murph omnex\Murphy Photos\Thumbs\tn_IMG_26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566863"/>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7366000" y="2819400"/>
            <a:ext cx="254000" cy="11430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26633" name="Picture 9" descr="C:\Users\mdyer\Pictures\junk\Warning_svg_m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491163"/>
            <a:ext cx="3365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1" descr="C:\Users\mdyer\Pictures\junk\unlock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4050" y="4267200"/>
            <a:ext cx="1920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8153400" y="5334000"/>
            <a:ext cx="228600" cy="9906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C:\Users\mdyer\Pictures\MMO_MMGO\2012 fla greer murph omnex\Murphy Photos\ser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1143000"/>
            <a:ext cx="46164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p:txBody>
          <a:bodyPr/>
          <a:lstStyle/>
          <a:p>
            <a:r>
              <a:rPr lang="en-US" dirty="0"/>
              <a:t>Service Reminders Initialization</a:t>
            </a:r>
            <a:endParaRPr lang="en-US" dirty="0" smtClean="0"/>
          </a:p>
        </p:txBody>
      </p:sp>
      <p:sp>
        <p:nvSpPr>
          <p:cNvPr id="27652" name="Content Placeholder 2"/>
          <p:cNvSpPr>
            <a:spLocks noGrp="1"/>
          </p:cNvSpPr>
          <p:nvPr>
            <p:ph idx="1"/>
          </p:nvPr>
        </p:nvSpPr>
        <p:spPr>
          <a:xfrm>
            <a:off x="457200" y="3886200"/>
            <a:ext cx="8229600" cy="2895600"/>
          </a:xfrm>
        </p:spPr>
        <p:txBody>
          <a:bodyPr/>
          <a:lstStyle/>
          <a:p>
            <a:r>
              <a:rPr lang="en-US" smtClean="0"/>
              <a:t>Procedure to initialize them:</a:t>
            </a:r>
          </a:p>
          <a:p>
            <a:pPr marL="457200" lvl="1" indent="0">
              <a:buFont typeface="Arial" charset="0"/>
              <a:buNone/>
            </a:pPr>
            <a:r>
              <a:rPr lang="en-US" smtClean="0"/>
              <a:t>4-On the Service screen  touch the “Initialize All”  and then touch “yes”.</a:t>
            </a:r>
          </a:p>
          <a:p>
            <a:pPr marL="457200" lvl="1" indent="0">
              <a:buFont typeface="Arial" charset="0"/>
              <a:buNone/>
            </a:pPr>
            <a:r>
              <a:rPr lang="en-US" smtClean="0"/>
              <a:t>-If the “Initialize All” button is gone, proceed.  If it is still there, repeat this step again.</a:t>
            </a:r>
          </a:p>
          <a:p>
            <a:pPr marL="457200" lvl="1" indent="0">
              <a:buFont typeface="Arial" charset="0"/>
              <a:buNone/>
            </a:pPr>
            <a:endParaRPr lang="en-US" smtClean="0"/>
          </a:p>
        </p:txBody>
      </p:sp>
      <p:cxnSp>
        <p:nvCxnSpPr>
          <p:cNvPr id="5" name="Straight Arrow Connector 4"/>
          <p:cNvCxnSpPr/>
          <p:nvPr/>
        </p:nvCxnSpPr>
        <p:spPr>
          <a:xfrm>
            <a:off x="533400" y="1562100"/>
            <a:ext cx="1400175" cy="17526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27654" name="Picture 3" descr="C:\Users\mdyer\Pictures\ACCESSORIES\prototype\2012 fla greer murph omnex\Murphy Photos\Thumbs\tn_IMG_26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430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a:off x="7137400" y="1143000"/>
            <a:ext cx="1244600" cy="16002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C:\Users\mdyer\Pictures\MMO_MMGO\2012 fla greer murph omnex\Murphy Photos\ser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38263"/>
            <a:ext cx="57054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p:txBody>
          <a:bodyPr/>
          <a:lstStyle/>
          <a:p>
            <a:r>
              <a:rPr lang="en-US" dirty="0"/>
              <a:t>Service Reminders </a:t>
            </a:r>
            <a:r>
              <a:rPr lang="en-US" dirty="0" smtClean="0"/>
              <a:t>Initialization</a:t>
            </a:r>
          </a:p>
        </p:txBody>
      </p:sp>
      <p:sp>
        <p:nvSpPr>
          <p:cNvPr id="28676" name="Content Placeholder 2"/>
          <p:cNvSpPr>
            <a:spLocks noGrp="1"/>
          </p:cNvSpPr>
          <p:nvPr>
            <p:ph idx="1"/>
          </p:nvPr>
        </p:nvSpPr>
        <p:spPr>
          <a:xfrm>
            <a:off x="457200" y="4572000"/>
            <a:ext cx="8229600" cy="1554163"/>
          </a:xfrm>
        </p:spPr>
        <p:txBody>
          <a:bodyPr/>
          <a:lstStyle/>
          <a:p>
            <a:r>
              <a:rPr lang="en-US" smtClean="0"/>
              <a:t>5-You will be returned to the Service screen.  Note: Items can be reviewed at any time to see how much time is remaining until the reminder will pop up again.</a:t>
            </a:r>
          </a:p>
        </p:txBody>
      </p:sp>
      <p:sp>
        <p:nvSpPr>
          <p:cNvPr id="2" name="Oval 1"/>
          <p:cNvSpPr/>
          <p:nvPr/>
        </p:nvSpPr>
        <p:spPr>
          <a:xfrm>
            <a:off x="5715000" y="1981200"/>
            <a:ext cx="1066800" cy="2057400"/>
          </a:xfrm>
          <a:prstGeom prst="ellipse">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t>Service Reminders Initialization</a:t>
            </a:r>
            <a:endParaRPr lang="en-US" dirty="0" smtClean="0"/>
          </a:p>
        </p:txBody>
      </p:sp>
      <p:sp>
        <p:nvSpPr>
          <p:cNvPr id="24579" name="TextBox 3"/>
          <p:cNvSpPr txBox="1">
            <a:spLocks noChangeArrowheads="1"/>
          </p:cNvSpPr>
          <p:nvPr/>
        </p:nvSpPr>
        <p:spPr bwMode="auto">
          <a:xfrm>
            <a:off x="1524000" y="5726113"/>
            <a:ext cx="662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“Normal” Service Reminder screen example</a:t>
            </a:r>
          </a:p>
        </p:txBody>
      </p:sp>
      <p:pic>
        <p:nvPicPr>
          <p:cNvPr id="24580" name="Picture 5" descr="C:\Users\mdyer\Pictures\MMO_MMGO\2012 fla greer murph omnex\Murphy Photos\ser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2468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491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dyer\Pictures\MMO_MMGO\2012 fla greer murph omnex\Murphy Photos\screen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90513"/>
            <a:ext cx="3429000" cy="6153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9" name="TextBox 1"/>
          <p:cNvSpPr txBox="1">
            <a:spLocks noChangeArrowheads="1"/>
          </p:cNvSpPr>
          <p:nvPr/>
        </p:nvSpPr>
        <p:spPr bwMode="auto">
          <a:xfrm>
            <a:off x="4953000" y="765037"/>
            <a:ext cx="3429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FF0000"/>
                </a:solidFill>
              </a:rPr>
              <a:t>When the screen initially boots up, it will momentarily pass through a Miller splash screen and then will stop on the “My Truck Model” </a:t>
            </a:r>
            <a:r>
              <a:rPr lang="en-US" dirty="0" smtClean="0">
                <a:solidFill>
                  <a:srgbClr val="FF0000"/>
                </a:solidFill>
              </a:rPr>
              <a:t>page or whatever page you initialized it to</a:t>
            </a:r>
            <a:endParaRPr lang="en-US" dirty="0">
              <a:solidFill>
                <a:srgbClr val="FF0000"/>
              </a:solidFill>
            </a:endParaRPr>
          </a:p>
        </p:txBody>
      </p:sp>
      <p:sp>
        <p:nvSpPr>
          <p:cNvPr id="4100" name="TextBox 2"/>
          <p:cNvSpPr txBox="1">
            <a:spLocks noChangeArrowheads="1"/>
          </p:cNvSpPr>
          <p:nvPr/>
        </p:nvSpPr>
        <p:spPr bwMode="auto">
          <a:xfrm>
            <a:off x="1371600" y="6120497"/>
            <a:ext cx="594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FF0000"/>
                </a:solidFill>
              </a:rPr>
              <a:t>As the pages are cycled, you loop through </a:t>
            </a:r>
            <a:r>
              <a:rPr lang="en-US" dirty="0" smtClean="0">
                <a:solidFill>
                  <a:srgbClr val="FF0000"/>
                </a:solidFill>
              </a:rPr>
              <a:t>5 pages</a:t>
            </a:r>
          </a:p>
          <a:p>
            <a:pPr eaLnBrk="1" hangingPunct="1"/>
            <a:r>
              <a:rPr lang="en-US" dirty="0" smtClean="0">
                <a:solidFill>
                  <a:srgbClr val="FF0000"/>
                </a:solidFill>
              </a:rPr>
              <a:t>Note: MMGO/Greer system adds an additional page</a:t>
            </a:r>
            <a:endParaRPr lang="en-US" dirty="0">
              <a:solidFill>
                <a:srgbClr val="FF0000"/>
              </a:solidFill>
            </a:endParaRPr>
          </a:p>
        </p:txBody>
      </p:sp>
      <p:cxnSp>
        <p:nvCxnSpPr>
          <p:cNvPr id="9" name="Straight Arrow Connector 8"/>
          <p:cNvCxnSpPr/>
          <p:nvPr/>
        </p:nvCxnSpPr>
        <p:spPr>
          <a:xfrm>
            <a:off x="3276600" y="5486400"/>
            <a:ext cx="14478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200400" y="3367088"/>
            <a:ext cx="76200" cy="21193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29000" y="5334000"/>
            <a:ext cx="762000" cy="184150"/>
          </a:xfrm>
          <a:prstGeom prst="rect">
            <a:avLst/>
          </a:prstGeom>
          <a:noFill/>
        </p:spPr>
        <p:txBody>
          <a:bodyPr>
            <a:spAutoFit/>
          </a:bodyPr>
          <a:lstStyle/>
          <a:p>
            <a:pPr>
              <a:defRPr/>
            </a:pPr>
            <a:r>
              <a:rPr lang="en-US" sz="600" dirty="0">
                <a:solidFill>
                  <a:schemeClr val="accent4">
                    <a:lumMod val="25000"/>
                  </a:schemeClr>
                </a:solidFill>
              </a:rPr>
              <a:t>Key Press</a:t>
            </a:r>
          </a:p>
        </p:txBody>
      </p:sp>
      <p:cxnSp>
        <p:nvCxnSpPr>
          <p:cNvPr id="16" name="Straight Arrow Connector 15"/>
          <p:cNvCxnSpPr/>
          <p:nvPr/>
        </p:nvCxnSpPr>
        <p:spPr>
          <a:xfrm flipH="1">
            <a:off x="3810000" y="2895600"/>
            <a:ext cx="14605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105" name="TextBox 17"/>
          <p:cNvSpPr txBox="1">
            <a:spLocks noChangeArrowheads="1"/>
          </p:cNvSpPr>
          <p:nvPr/>
        </p:nvSpPr>
        <p:spPr bwMode="auto">
          <a:xfrm>
            <a:off x="4953000" y="3200400"/>
            <a:ext cx="685800" cy="184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600">
                <a:solidFill>
                  <a:srgbClr val="000000"/>
                </a:solidFill>
              </a:rPr>
              <a:t>Gauge Screen</a:t>
            </a:r>
          </a:p>
        </p:txBody>
      </p:sp>
      <p:pic>
        <p:nvPicPr>
          <p:cNvPr id="4106" name="Picture 10" descr="C:\Users\mdyer\Pictures\MMO_MMGO\program\backgrounds\Century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2519363"/>
            <a:ext cx="1181100" cy="7366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mdyer\Pictures\MMO_MMGO\program\pnlmm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8411" y="5181600"/>
            <a:ext cx="1132089" cy="64135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flipH="1">
            <a:off x="4000500" y="5486400"/>
            <a:ext cx="3429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11" name="Straight Connector 4110"/>
          <p:cNvCxnSpPr/>
          <p:nvPr/>
        </p:nvCxnSpPr>
        <p:spPr>
          <a:xfrm flipV="1">
            <a:off x="3276600" y="5105400"/>
            <a:ext cx="76200" cy="76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13" name="Straight Connector 4112"/>
          <p:cNvCxnSpPr/>
          <p:nvPr/>
        </p:nvCxnSpPr>
        <p:spPr>
          <a:xfrm flipH="1" flipV="1">
            <a:off x="3200400" y="5105400"/>
            <a:ext cx="76200" cy="762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14" name="TextBox 4113"/>
          <p:cNvSpPr txBox="1"/>
          <p:nvPr/>
        </p:nvSpPr>
        <p:spPr>
          <a:xfrm>
            <a:off x="3048000" y="5797034"/>
            <a:ext cx="838200" cy="184666"/>
          </a:xfrm>
          <a:prstGeom prst="rect">
            <a:avLst/>
          </a:prstGeom>
          <a:noFill/>
        </p:spPr>
        <p:txBody>
          <a:bodyPr wrap="square" rtlCol="0">
            <a:spAutoFit/>
          </a:bodyPr>
          <a:lstStyle/>
          <a:p>
            <a:r>
              <a:rPr lang="en-US" sz="600" dirty="0" smtClean="0">
                <a:solidFill>
                  <a:srgbClr val="000000"/>
                </a:solidFill>
              </a:rPr>
              <a:t>Home Screen</a:t>
            </a:r>
            <a:endParaRPr lang="en-US" sz="600" dirty="0">
              <a:solidFill>
                <a:srgbClr val="000000"/>
              </a:solidFill>
            </a:endParaRPr>
          </a:p>
        </p:txBody>
      </p:sp>
      <p:sp>
        <p:nvSpPr>
          <p:cNvPr id="4115" name="TextBox 4114"/>
          <p:cNvSpPr txBox="1"/>
          <p:nvPr/>
        </p:nvSpPr>
        <p:spPr>
          <a:xfrm>
            <a:off x="4114800" y="5334000"/>
            <a:ext cx="609600" cy="184666"/>
          </a:xfrm>
          <a:prstGeom prst="rect">
            <a:avLst/>
          </a:prstGeom>
          <a:noFill/>
        </p:spPr>
        <p:txBody>
          <a:bodyPr wrap="square" rtlCol="0">
            <a:spAutoFit/>
          </a:bodyPr>
          <a:lstStyle/>
          <a:p>
            <a:r>
              <a:rPr lang="en-US" sz="600" dirty="0" smtClean="0">
                <a:solidFill>
                  <a:srgbClr val="000000"/>
                </a:solidFill>
              </a:rPr>
              <a:t>Key Press</a:t>
            </a:r>
            <a:endParaRPr lang="en-US" sz="600" dirty="0">
              <a:solidFill>
                <a:srgbClr val="000000"/>
              </a:solidFill>
            </a:endParaRPr>
          </a:p>
        </p:txBody>
      </p:sp>
      <p:sp>
        <p:nvSpPr>
          <p:cNvPr id="4116" name="TextBox 4115"/>
          <p:cNvSpPr txBox="1"/>
          <p:nvPr/>
        </p:nvSpPr>
        <p:spPr>
          <a:xfrm>
            <a:off x="3190101" y="3940432"/>
            <a:ext cx="276999" cy="783968"/>
          </a:xfrm>
          <a:prstGeom prst="rect">
            <a:avLst/>
          </a:prstGeom>
          <a:noFill/>
        </p:spPr>
        <p:txBody>
          <a:bodyPr vert="vert270" wrap="square" rtlCol="0">
            <a:spAutoFit/>
          </a:bodyPr>
          <a:lstStyle/>
          <a:p>
            <a:r>
              <a:rPr lang="en-US" sz="600" dirty="0" smtClean="0">
                <a:solidFill>
                  <a:srgbClr val="000000"/>
                </a:solidFill>
              </a:rPr>
              <a:t>Key Press</a:t>
            </a:r>
            <a:endParaRPr lang="en-US" sz="600"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Service Reminders Reset</a:t>
            </a:r>
            <a:endParaRPr lang="en-US" dirty="0" smtClean="0"/>
          </a:p>
        </p:txBody>
      </p:sp>
      <p:sp>
        <p:nvSpPr>
          <p:cNvPr id="25603" name="TextBox 3"/>
          <p:cNvSpPr txBox="1">
            <a:spLocks noChangeArrowheads="1"/>
          </p:cNvSpPr>
          <p:nvPr/>
        </p:nvSpPr>
        <p:spPr bwMode="auto">
          <a:xfrm>
            <a:off x="1662113" y="579120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Service Reminder screen-reset required</a:t>
            </a:r>
          </a:p>
        </p:txBody>
      </p:sp>
      <p:pic>
        <p:nvPicPr>
          <p:cNvPr id="25604" name="Picture 5" descr="C:\Users\mdyer\Pictures\MMO_MMGO\2012 fla greer murph omnex\Murphy Photos\serv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64500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963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Service Reminders Reset</a:t>
            </a:r>
          </a:p>
        </p:txBody>
      </p:sp>
      <p:sp>
        <p:nvSpPr>
          <p:cNvPr id="3075" name="Content Placeholder 2"/>
          <p:cNvSpPr>
            <a:spLocks noGrp="1"/>
          </p:cNvSpPr>
          <p:nvPr>
            <p:ph idx="1"/>
          </p:nvPr>
        </p:nvSpPr>
        <p:spPr>
          <a:xfrm>
            <a:off x="457200" y="3733800"/>
            <a:ext cx="8229600" cy="2392363"/>
          </a:xfrm>
        </p:spPr>
        <p:txBody>
          <a:bodyPr/>
          <a:lstStyle/>
          <a:p>
            <a:r>
              <a:rPr lang="en-US" altLang="en-US" smtClean="0"/>
              <a:t>You will see overdue messages like this one that continue to appear on the front screen only; whenever the key is cycled.  They must be reset in order that they do not continue to appear each time the key is cycled.</a:t>
            </a:r>
          </a:p>
        </p:txBody>
      </p:sp>
      <p:pic>
        <p:nvPicPr>
          <p:cNvPr id="3076" name="Picture 2" descr="C:\Users\mdyer\Pictures\ACCESSORIES\prototype\2012 fla greer murph omnex\Murphy Photos\Thumbs\tn_IMG_26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93850"/>
            <a:ext cx="26495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972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Service Reminders Reset</a:t>
            </a:r>
            <a:endParaRPr lang="en-US" altLang="en-US" dirty="0" smtClean="0"/>
          </a:p>
        </p:txBody>
      </p:sp>
      <p:sp>
        <p:nvSpPr>
          <p:cNvPr id="4099" name="Content Placeholder 2"/>
          <p:cNvSpPr>
            <a:spLocks noGrp="1"/>
          </p:cNvSpPr>
          <p:nvPr>
            <p:ph idx="1"/>
          </p:nvPr>
        </p:nvSpPr>
        <p:spPr/>
        <p:txBody>
          <a:bodyPr/>
          <a:lstStyle/>
          <a:p>
            <a:r>
              <a:rPr lang="en-US" altLang="en-US" smtClean="0"/>
              <a:t>Each item is something that requires review in a timely fashion. </a:t>
            </a:r>
          </a:p>
          <a:p>
            <a:r>
              <a:rPr lang="en-US" altLang="en-US" smtClean="0"/>
              <a:t>The time interval on each item has been established and is not adjustable.</a:t>
            </a:r>
          </a:p>
          <a:p>
            <a:r>
              <a:rPr lang="en-US" altLang="en-US" smtClean="0"/>
              <a:t>Rotator-only items are grayed out and do not pop up on Integrated units.</a:t>
            </a:r>
          </a:p>
          <a:p>
            <a:r>
              <a:rPr lang="en-US" altLang="en-US" smtClean="0"/>
              <a:t>A password code is required to reset these items so that drivers do not just overlook them.</a:t>
            </a:r>
          </a:p>
        </p:txBody>
      </p:sp>
    </p:spTree>
    <p:extLst>
      <p:ext uri="{BB962C8B-B14F-4D97-AF65-F5344CB8AC3E}">
        <p14:creationId xmlns:p14="http://schemas.microsoft.com/office/powerpoint/2010/main" val="3405471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Service Reminders Reset</a:t>
            </a:r>
            <a:endParaRPr lang="en-US" altLang="en-US" dirty="0" smtClean="0"/>
          </a:p>
        </p:txBody>
      </p:sp>
      <p:sp>
        <p:nvSpPr>
          <p:cNvPr id="5123" name="Content Placeholder 2"/>
          <p:cNvSpPr>
            <a:spLocks noGrp="1"/>
          </p:cNvSpPr>
          <p:nvPr>
            <p:ph idx="1"/>
          </p:nvPr>
        </p:nvSpPr>
        <p:spPr>
          <a:xfrm>
            <a:off x="457200" y="4191000"/>
            <a:ext cx="8229600" cy="1935163"/>
          </a:xfrm>
        </p:spPr>
        <p:txBody>
          <a:bodyPr/>
          <a:lstStyle/>
          <a:p>
            <a:r>
              <a:rPr lang="en-US" altLang="en-US" smtClean="0"/>
              <a:t>Until they are reset, you will have an icon in the screen corner telling you that they are there.</a:t>
            </a:r>
          </a:p>
        </p:txBody>
      </p:sp>
      <p:pic>
        <p:nvPicPr>
          <p:cNvPr id="5124" name="Picture 2" descr="C:\Users\mdyer\Pictures\ACCESSORIES\prototype\2012 fla greer murph omnex\Murphy Photos\Thumbs\tn_IMG_26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954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descr="C:\Users\mdyer\Pictures\ACCESSORIES\prototype\2012 fla greer murph omnex\Murphy Photos\Thumbs\tn_IMG_26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1336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a:off x="3886200" y="2514600"/>
            <a:ext cx="2362200" cy="5715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311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Service Reminders Reset</a:t>
            </a:r>
            <a:endParaRPr lang="en-US" dirty="0" smtClean="0"/>
          </a:p>
        </p:txBody>
      </p:sp>
      <p:pic>
        <p:nvPicPr>
          <p:cNvPr id="8196" name="Picture 2" descr="C:\Users\mdyer\Pictures\ACCESSORIES\prototype\2012 fla greer murph omnex\Murphy Photos\Thumbs\tn_IMG_26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457200" y="2438400"/>
            <a:ext cx="1181100" cy="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13314" name="Picture 2" descr="C:\Users\mdyer\Pictures\MMO_MMGO\2012 fla greer murph omnex\Murphy Photos\Thumbs\tn_IMG_4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28811"/>
            <a:ext cx="21336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3" descr="C:\Users\mdyer\Pictures\ACCESSORIES\prototype\2012 fla greer murph omnex\Murphy Photos\Thumbs\tn_IMG_26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133600"/>
            <a:ext cx="30607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2057400" y="3048000"/>
            <a:ext cx="1676400" cy="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8195" name="Content Placeholder 2"/>
          <p:cNvSpPr>
            <a:spLocks noGrp="1"/>
          </p:cNvSpPr>
          <p:nvPr>
            <p:ph idx="1"/>
          </p:nvPr>
        </p:nvSpPr>
        <p:spPr>
          <a:xfrm>
            <a:off x="457200" y="4429125"/>
            <a:ext cx="8229600" cy="1697038"/>
          </a:xfrm>
        </p:spPr>
        <p:txBody>
          <a:bodyPr/>
          <a:lstStyle/>
          <a:p>
            <a:r>
              <a:rPr lang="en-US" altLang="en-US" dirty="0"/>
              <a:t>Procedure to reset them:</a:t>
            </a:r>
          </a:p>
          <a:p>
            <a:pPr marL="457200" lvl="1" indent="0">
              <a:buNone/>
            </a:pPr>
            <a:r>
              <a:rPr lang="en-US" altLang="en-US" sz="2000" dirty="0"/>
              <a:t>1-After you have done what the item requests (inspect, lube, replace, or </a:t>
            </a:r>
            <a:r>
              <a:rPr lang="en-US" altLang="en-US" sz="2000" dirty="0" err="1"/>
              <a:t>retorque</a:t>
            </a:r>
            <a:r>
              <a:rPr lang="en-US" altLang="en-US" sz="2000" dirty="0"/>
              <a:t>), go to the Information screen, touch the gear in the lower part of the </a:t>
            </a:r>
            <a:r>
              <a:rPr lang="en-US" altLang="en-US" sz="2000" dirty="0" smtClean="0"/>
              <a:t>page</a:t>
            </a:r>
            <a:r>
              <a:rPr lang="en-US" sz="2000" dirty="0" smtClean="0"/>
              <a:t> to get to the Menu.  Touch “settings” button and you will get the Settings Menu.  The gear is available on both the Gauges and Switches screens.</a:t>
            </a:r>
          </a:p>
        </p:txBody>
      </p:sp>
    </p:spTree>
    <p:extLst>
      <p:ext uri="{BB962C8B-B14F-4D97-AF65-F5344CB8AC3E}">
        <p14:creationId xmlns:p14="http://schemas.microsoft.com/office/powerpoint/2010/main" val="3452945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dyer\Pictures\ACCESSORIES\prototype\2012 fla greer murph omnex\Murphy Photos\Thumbs\tn_IMG_26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p:txBody>
          <a:bodyPr/>
          <a:lstStyle/>
          <a:p>
            <a:r>
              <a:rPr lang="en-US" altLang="en-US" dirty="0"/>
              <a:t>Service Reminders Reset</a:t>
            </a:r>
            <a:endParaRPr lang="en-US" altLang="en-US" dirty="0" smtClean="0"/>
          </a:p>
        </p:txBody>
      </p:sp>
      <p:sp>
        <p:nvSpPr>
          <p:cNvPr id="7172" name="Content Placeholder 2"/>
          <p:cNvSpPr>
            <a:spLocks noGrp="1"/>
          </p:cNvSpPr>
          <p:nvPr>
            <p:ph idx="1"/>
          </p:nvPr>
        </p:nvSpPr>
        <p:spPr>
          <a:xfrm>
            <a:off x="457200" y="4419600"/>
            <a:ext cx="8229600" cy="1706563"/>
          </a:xfrm>
        </p:spPr>
        <p:txBody>
          <a:bodyPr/>
          <a:lstStyle/>
          <a:p>
            <a:r>
              <a:rPr lang="en-US" altLang="en-US" smtClean="0"/>
              <a:t>Procedure to reset them:</a:t>
            </a:r>
          </a:p>
          <a:p>
            <a:pPr marL="457200" lvl="1" indent="0">
              <a:buFont typeface="Arial" charset="0"/>
              <a:buNone/>
            </a:pPr>
            <a:r>
              <a:rPr lang="en-US" altLang="en-US" smtClean="0"/>
              <a:t>2-Touch the padlock and enter the access code “8503”, then “Done”.  This will return you to the Settings Menu.  The padlock must show unlocked to reset the Service Reminders.</a:t>
            </a:r>
          </a:p>
        </p:txBody>
      </p:sp>
      <p:cxnSp>
        <p:nvCxnSpPr>
          <p:cNvPr id="5" name="Straight Arrow Connector 4"/>
          <p:cNvCxnSpPr/>
          <p:nvPr/>
        </p:nvCxnSpPr>
        <p:spPr>
          <a:xfrm>
            <a:off x="152400" y="2819400"/>
            <a:ext cx="2162175" cy="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7174" name="Picture 4" descr="C:\Users\mdyer\Pictures\ACCESSORIES\prototype\2012 fla greer murph omnex\Murphy Photos\Thumbs\tn_IMG_26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70038"/>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descr="C:\Users\mdyer\Pictures\ACCESSORIES\prototype\2012 fla greer murph omnex\Murphy Photos\Thumbs\tn_IMG_26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566863"/>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7366000" y="2819400"/>
            <a:ext cx="254000" cy="11430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046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C:\Users\mdyer\Pictures\ACCESSORIES\prototype\2012 fla greer murph omnex\Murphy Photos\Thumbs\tn_IMG_2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1925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p:txBody>
          <a:bodyPr/>
          <a:lstStyle/>
          <a:p>
            <a:r>
              <a:rPr lang="en-US" altLang="en-US" dirty="0"/>
              <a:t>Service Reminders Reset</a:t>
            </a:r>
            <a:endParaRPr lang="en-US" altLang="en-US" dirty="0" smtClean="0"/>
          </a:p>
        </p:txBody>
      </p:sp>
      <p:sp>
        <p:nvSpPr>
          <p:cNvPr id="8196" name="Content Placeholder 2"/>
          <p:cNvSpPr>
            <a:spLocks noGrp="1"/>
          </p:cNvSpPr>
          <p:nvPr>
            <p:ph idx="1"/>
          </p:nvPr>
        </p:nvSpPr>
        <p:spPr>
          <a:xfrm>
            <a:off x="457200" y="3886200"/>
            <a:ext cx="8229600" cy="2239963"/>
          </a:xfrm>
        </p:spPr>
        <p:txBody>
          <a:bodyPr/>
          <a:lstStyle/>
          <a:p>
            <a:r>
              <a:rPr lang="en-US" altLang="en-US" smtClean="0"/>
              <a:t>Note the difference in the screens when the padlock is locked and unlocked.  When locked you can only view items.  When unlocked you can reset them.</a:t>
            </a:r>
          </a:p>
        </p:txBody>
      </p:sp>
      <p:pic>
        <p:nvPicPr>
          <p:cNvPr id="8197" name="Picture 4" descr="C:\Users\mdyer\Pictures\ACCESSORIES\prototype\2012 fla greer murph omnex\Murphy Photos\Thumbs\tn_IMG_27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161925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273300" y="1314450"/>
            <a:ext cx="762000" cy="12573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086600" y="1619250"/>
            <a:ext cx="762000" cy="12954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41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mdyer\Pictures\ACCESSORIES\prototype\2012 fla greer murph omnex\Murphy Photos\Thumbs\tn_IMG_26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71588"/>
            <a:ext cx="3386138"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p:txBody>
          <a:bodyPr/>
          <a:lstStyle/>
          <a:p>
            <a:r>
              <a:rPr lang="en-US" altLang="en-US" dirty="0"/>
              <a:t>Service Reminders Reset</a:t>
            </a:r>
            <a:endParaRPr lang="en-US" altLang="en-US" dirty="0" smtClean="0"/>
          </a:p>
        </p:txBody>
      </p:sp>
      <p:sp>
        <p:nvSpPr>
          <p:cNvPr id="9220" name="Content Placeholder 2"/>
          <p:cNvSpPr>
            <a:spLocks noGrp="1"/>
          </p:cNvSpPr>
          <p:nvPr>
            <p:ph idx="1"/>
          </p:nvPr>
        </p:nvSpPr>
        <p:spPr>
          <a:xfrm>
            <a:off x="457200" y="3886200"/>
            <a:ext cx="8229600" cy="2895600"/>
          </a:xfrm>
        </p:spPr>
        <p:txBody>
          <a:bodyPr/>
          <a:lstStyle/>
          <a:p>
            <a:r>
              <a:rPr lang="en-US" altLang="en-US" smtClean="0"/>
              <a:t>Procedure to reset them:</a:t>
            </a:r>
          </a:p>
          <a:p>
            <a:pPr marL="457200" lvl="1" indent="0">
              <a:buFont typeface="Arial" charset="0"/>
              <a:buNone/>
            </a:pPr>
            <a:r>
              <a:rPr lang="en-US" altLang="en-US" smtClean="0"/>
              <a:t>3-On the Settings Menu screen, touch the “Service Reminders” icon. You will get a Service screen.  There are 4 pages of maintenance items, you can toggle through the pages using the lower touch arrows.</a:t>
            </a:r>
          </a:p>
        </p:txBody>
      </p:sp>
      <p:cxnSp>
        <p:nvCxnSpPr>
          <p:cNvPr id="5" name="Straight Arrow Connector 4"/>
          <p:cNvCxnSpPr/>
          <p:nvPr/>
        </p:nvCxnSpPr>
        <p:spPr>
          <a:xfrm>
            <a:off x="838200" y="2743200"/>
            <a:ext cx="2162175" cy="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9222" name="Picture 3" descr="C:\Users\mdyer\Pictures\ACCESSORIES\prototype\2012 fla greer murph omnex\Murphy Photos\Thumbs\tn_IMG_26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513" y="1271588"/>
            <a:ext cx="338455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944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Users\mdyer\Pictures\ACCESSORIES\prototype\2012 fla greer murph omnex\Murphy Photos\Thumbs\tn_IMG_2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3716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title"/>
          </p:nvPr>
        </p:nvSpPr>
        <p:spPr/>
        <p:txBody>
          <a:bodyPr/>
          <a:lstStyle/>
          <a:p>
            <a:r>
              <a:rPr lang="en-US" altLang="en-US" dirty="0"/>
              <a:t>Service Reminders Reset</a:t>
            </a:r>
            <a:endParaRPr lang="en-US" altLang="en-US" dirty="0" smtClean="0"/>
          </a:p>
        </p:txBody>
      </p:sp>
      <p:sp>
        <p:nvSpPr>
          <p:cNvPr id="10244" name="Content Placeholder 2"/>
          <p:cNvSpPr>
            <a:spLocks noGrp="1"/>
          </p:cNvSpPr>
          <p:nvPr>
            <p:ph idx="1"/>
          </p:nvPr>
        </p:nvSpPr>
        <p:spPr>
          <a:xfrm>
            <a:off x="457200" y="3505200"/>
            <a:ext cx="8229600" cy="2620963"/>
          </a:xfrm>
        </p:spPr>
        <p:txBody>
          <a:bodyPr/>
          <a:lstStyle/>
          <a:p>
            <a:r>
              <a:rPr lang="en-US" altLang="en-US" smtClean="0"/>
              <a:t>Procedure to reset them:</a:t>
            </a:r>
          </a:p>
          <a:p>
            <a:pPr marL="457200" lvl="1" indent="0">
              <a:buFont typeface="Arial" charset="0"/>
              <a:buNone/>
            </a:pPr>
            <a:r>
              <a:rPr lang="en-US" altLang="en-US" smtClean="0"/>
              <a:t>4-Each item must be reset separately.  To reset each one, touch the green icon to side (could be either left or right) of each overdue item.  You will then go to a side screen and touch the reset button each time.</a:t>
            </a:r>
          </a:p>
        </p:txBody>
      </p:sp>
      <p:cxnSp>
        <p:nvCxnSpPr>
          <p:cNvPr id="5" name="Straight Arrow Connector 4"/>
          <p:cNvCxnSpPr/>
          <p:nvPr/>
        </p:nvCxnSpPr>
        <p:spPr>
          <a:xfrm flipV="1">
            <a:off x="3505200" y="2667000"/>
            <a:ext cx="1704975" cy="9144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10246" name="Picture 2" descr="C:\Users\mdyer\Pictures\ACCESSORIES\prototype\2012 fla greer murph omnex\Murphy Photos\Thumbs\tn_IMG_26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006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C:\Users\mdyer\Pictures\ACCESSORIES\prototype\2012 fla greer murph omnex\Murphy Photos\Thumbs\tn_IMG_2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481138"/>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C:\Users\mdyer\Pictures\ACCESSORIES\prototype\2012 fla greer murph omnex\Murphy Photos\Thumbs\tn_IMG_27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4478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1"/>
          <p:cNvSpPr>
            <a:spLocks noGrp="1"/>
          </p:cNvSpPr>
          <p:nvPr>
            <p:ph type="title"/>
          </p:nvPr>
        </p:nvSpPr>
        <p:spPr/>
        <p:txBody>
          <a:bodyPr/>
          <a:lstStyle/>
          <a:p>
            <a:r>
              <a:rPr lang="en-US" altLang="en-US" dirty="0"/>
              <a:t>Service Reminders Reset</a:t>
            </a:r>
            <a:endParaRPr lang="en-US" altLang="en-US" dirty="0" smtClean="0"/>
          </a:p>
        </p:txBody>
      </p:sp>
      <p:sp>
        <p:nvSpPr>
          <p:cNvPr id="11269" name="Content Placeholder 2"/>
          <p:cNvSpPr>
            <a:spLocks noGrp="1"/>
          </p:cNvSpPr>
          <p:nvPr>
            <p:ph idx="1"/>
          </p:nvPr>
        </p:nvSpPr>
        <p:spPr>
          <a:xfrm>
            <a:off x="457200" y="3505200"/>
            <a:ext cx="8229600" cy="2620963"/>
          </a:xfrm>
        </p:spPr>
        <p:txBody>
          <a:bodyPr/>
          <a:lstStyle/>
          <a:p>
            <a:r>
              <a:rPr lang="en-US" altLang="en-US" smtClean="0"/>
              <a:t>Procedure to reset them:</a:t>
            </a:r>
          </a:p>
          <a:p>
            <a:pPr marL="457200" lvl="1" indent="0">
              <a:buFont typeface="Arial" charset="0"/>
              <a:buNone/>
            </a:pPr>
            <a:r>
              <a:rPr lang="en-US" altLang="en-US" smtClean="0"/>
              <a:t>5-You will repeat for each overdue item on each page.  When done, touch the gear again and you will be taken back to the Settings Menu page.</a:t>
            </a:r>
          </a:p>
        </p:txBody>
      </p:sp>
      <p:cxnSp>
        <p:nvCxnSpPr>
          <p:cNvPr id="5" name="Straight Arrow Connector 4"/>
          <p:cNvCxnSpPr/>
          <p:nvPr/>
        </p:nvCxnSpPr>
        <p:spPr>
          <a:xfrm flipV="1">
            <a:off x="5943600" y="2632075"/>
            <a:ext cx="1704975" cy="9144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11271" name="Picture 2" descr="C:\Users\mdyer\Pictures\ACCESSORIES\prototype\2012 fla greer murph omnex\Murphy Photos\Thumbs\tn_IMG_26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5626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5" descr="C:\Users\mdyer\Pictures\ACCESSORIES\prototype\2012 fla greer murph omnex\Murphy Photos\Thumbs\tn_IMG_269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481138"/>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3"/>
          <p:cNvSpPr txBox="1">
            <a:spLocks noChangeArrowheads="1"/>
          </p:cNvSpPr>
          <p:nvPr/>
        </p:nvSpPr>
        <p:spPr bwMode="auto">
          <a:xfrm>
            <a:off x="1066800" y="2895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Before item reset</a:t>
            </a:r>
          </a:p>
        </p:txBody>
      </p:sp>
      <p:sp>
        <p:nvSpPr>
          <p:cNvPr id="11274" name="TextBox 5"/>
          <p:cNvSpPr txBox="1">
            <a:spLocks noChangeArrowheads="1"/>
          </p:cNvSpPr>
          <p:nvPr/>
        </p:nvSpPr>
        <p:spPr bwMode="auto">
          <a:xfrm>
            <a:off x="3886200" y="29718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After item reset</a:t>
            </a:r>
          </a:p>
        </p:txBody>
      </p:sp>
      <p:sp>
        <p:nvSpPr>
          <p:cNvPr id="7" name="Oval 6"/>
          <p:cNvSpPr/>
          <p:nvPr/>
        </p:nvSpPr>
        <p:spPr>
          <a:xfrm>
            <a:off x="1438275" y="2209800"/>
            <a:ext cx="1600200" cy="26670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3962400" y="2133600"/>
            <a:ext cx="1752600" cy="15240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410531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dyer\Pictures\MMO_MMGO\2012 fla greer murph omnex\thumbs\tn_IMG_2217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63738"/>
            <a:ext cx="3862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a:xfrm>
            <a:off x="381000" y="228600"/>
            <a:ext cx="8229600" cy="1143000"/>
          </a:xfrm>
        </p:spPr>
        <p:txBody>
          <a:bodyPr/>
          <a:lstStyle/>
          <a:p>
            <a:r>
              <a:rPr lang="en-US" dirty="0" smtClean="0"/>
              <a:t>Navigation</a:t>
            </a:r>
          </a:p>
        </p:txBody>
      </p:sp>
      <p:cxnSp>
        <p:nvCxnSpPr>
          <p:cNvPr id="4" name="Straight Arrow Connector 3"/>
          <p:cNvCxnSpPr/>
          <p:nvPr/>
        </p:nvCxnSpPr>
        <p:spPr>
          <a:xfrm>
            <a:off x="2057400" y="3352800"/>
            <a:ext cx="914400" cy="1524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400800" y="3429000"/>
            <a:ext cx="800100" cy="762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5126" name="TextBox 6"/>
          <p:cNvSpPr txBox="1">
            <a:spLocks noChangeArrowheads="1"/>
          </p:cNvSpPr>
          <p:nvPr/>
        </p:nvSpPr>
        <p:spPr bwMode="auto">
          <a:xfrm>
            <a:off x="2209800" y="4648200"/>
            <a:ext cx="480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Use lower keys to navigate between </a:t>
            </a:r>
            <a:r>
              <a:rPr lang="en-US" dirty="0" smtClean="0"/>
              <a:t>screens or go directly to the home screen from most pages</a:t>
            </a:r>
            <a:endParaRPr lang="en-US" dirty="0"/>
          </a:p>
        </p:txBody>
      </p:sp>
      <p:sp>
        <p:nvSpPr>
          <p:cNvPr id="5127" name="TextBox 4"/>
          <p:cNvSpPr txBox="1">
            <a:spLocks noChangeArrowheads="1"/>
          </p:cNvSpPr>
          <p:nvPr/>
        </p:nvSpPr>
        <p:spPr bwMode="auto">
          <a:xfrm>
            <a:off x="1295400" y="3176588"/>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Back</a:t>
            </a:r>
          </a:p>
        </p:txBody>
      </p:sp>
      <p:sp>
        <p:nvSpPr>
          <p:cNvPr id="5128" name="TextBox 6"/>
          <p:cNvSpPr txBox="1">
            <a:spLocks noChangeArrowheads="1"/>
          </p:cNvSpPr>
          <p:nvPr/>
        </p:nvSpPr>
        <p:spPr bwMode="auto">
          <a:xfrm>
            <a:off x="7200900" y="3244850"/>
            <a:ext cx="110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Forward</a:t>
            </a:r>
          </a:p>
        </p:txBody>
      </p:sp>
      <p:cxnSp>
        <p:nvCxnSpPr>
          <p:cNvPr id="3" name="Straight Arrow Connector 2"/>
          <p:cNvCxnSpPr/>
          <p:nvPr/>
        </p:nvCxnSpPr>
        <p:spPr>
          <a:xfrm flipH="1">
            <a:off x="6400800" y="2057400"/>
            <a:ext cx="914400" cy="3048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315200" y="1752600"/>
            <a:ext cx="1752600" cy="369332"/>
          </a:xfrm>
          <a:prstGeom prst="rect">
            <a:avLst/>
          </a:prstGeom>
          <a:noFill/>
        </p:spPr>
        <p:txBody>
          <a:bodyPr wrap="square" rtlCol="0">
            <a:spAutoFit/>
          </a:bodyPr>
          <a:lstStyle/>
          <a:p>
            <a:r>
              <a:rPr lang="en-US" dirty="0" smtClean="0"/>
              <a:t>To Home Page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sers\mdyer\Pictures\ACCESSORIES\prototype\2012 fla greer murph omnex\Murphy Photos\Thumbs\tn_IMG_26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89075"/>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p:txBody>
          <a:bodyPr/>
          <a:lstStyle/>
          <a:p>
            <a:r>
              <a:rPr lang="en-US" altLang="en-US" dirty="0"/>
              <a:t>Service Reminders Reset</a:t>
            </a:r>
            <a:endParaRPr lang="en-US" altLang="en-US" dirty="0" smtClean="0"/>
          </a:p>
        </p:txBody>
      </p:sp>
      <p:sp>
        <p:nvSpPr>
          <p:cNvPr id="12292" name="Content Placeholder 2"/>
          <p:cNvSpPr>
            <a:spLocks noGrp="1"/>
          </p:cNvSpPr>
          <p:nvPr>
            <p:ph idx="1"/>
          </p:nvPr>
        </p:nvSpPr>
        <p:spPr>
          <a:xfrm>
            <a:off x="457200" y="3505200"/>
            <a:ext cx="8229600" cy="2620963"/>
          </a:xfrm>
        </p:spPr>
        <p:txBody>
          <a:bodyPr/>
          <a:lstStyle/>
          <a:p>
            <a:r>
              <a:rPr lang="en-US" altLang="en-US" dirty="0" smtClean="0"/>
              <a:t>Procedure to reset them:</a:t>
            </a:r>
          </a:p>
          <a:p>
            <a:pPr marL="457200" lvl="1" indent="0">
              <a:buFont typeface="Arial" charset="0"/>
              <a:buNone/>
            </a:pPr>
            <a:r>
              <a:rPr lang="en-US" altLang="en-US" dirty="0" smtClean="0"/>
              <a:t>6-  On the Settings Menu screen touch the gear in the lower part of the page twice to go back to the Information screen and you can resume normal operation of the wrecker.  If all messages are cleared, there will not be a reminder icon in the bottom of the screen.</a:t>
            </a:r>
          </a:p>
        </p:txBody>
      </p:sp>
      <p:pic>
        <p:nvPicPr>
          <p:cNvPr id="12293" name="Picture 2" descr="C:\Users\mdyer\Pictures\ACCESSORIES\prototype\2012 fla greer murph omnex\Murphy Photos\Thumbs\tn_IMG_26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708025" y="2819400"/>
            <a:ext cx="2162175" cy="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486400" y="2476500"/>
            <a:ext cx="584200" cy="34290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666432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Service Reminders Reset</a:t>
            </a:r>
            <a:endParaRPr lang="en-US" altLang="en-US" dirty="0" smtClean="0"/>
          </a:p>
        </p:txBody>
      </p:sp>
      <p:sp>
        <p:nvSpPr>
          <p:cNvPr id="13315" name="Content Placeholder 2"/>
          <p:cNvSpPr>
            <a:spLocks noGrp="1"/>
          </p:cNvSpPr>
          <p:nvPr>
            <p:ph idx="1"/>
          </p:nvPr>
        </p:nvSpPr>
        <p:spPr>
          <a:xfrm>
            <a:off x="457200" y="4953000"/>
            <a:ext cx="8229600" cy="1173163"/>
          </a:xfrm>
        </p:spPr>
        <p:txBody>
          <a:bodyPr/>
          <a:lstStyle/>
          <a:p>
            <a:r>
              <a:rPr lang="en-US" altLang="en-US" smtClean="0"/>
              <a:t>Items can be reviewed at any time to see how much time is remaining until the message will pop up again.</a:t>
            </a:r>
          </a:p>
        </p:txBody>
      </p:sp>
      <p:pic>
        <p:nvPicPr>
          <p:cNvPr id="13316" name="Picture 4" descr="C:\Users\mdyer\Pictures\ACCESSORIES\prototype\2012 fla greer murph omnex\Murphy Photos\Thumbs\tn_IMG_27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4660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3581400" y="1371600"/>
            <a:ext cx="1143000" cy="966788"/>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472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dyer\Pictures\MMO_MMGO\program\mmo_mmgo_fron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650" y="1937798"/>
            <a:ext cx="2800350" cy="1586452"/>
          </a:xfrm>
          <a:prstGeom prst="rect">
            <a:avLst/>
          </a:prstGeom>
          <a:noFill/>
          <a:extLst>
            <a:ext uri="{909E8E84-426E-40DD-AFC4-6F175D3DCCD1}">
              <a14:hiddenFill xmlns:a14="http://schemas.microsoft.com/office/drawing/2010/main">
                <a:solidFill>
                  <a:srgbClr val="FFFFFF"/>
                </a:solidFill>
              </a14:hiddenFill>
            </a:ext>
          </a:extLst>
        </p:spPr>
      </p:pic>
      <p:sp>
        <p:nvSpPr>
          <p:cNvPr id="29698" name="Title 1"/>
          <p:cNvSpPr>
            <a:spLocks noGrp="1"/>
          </p:cNvSpPr>
          <p:nvPr>
            <p:ph type="title"/>
          </p:nvPr>
        </p:nvSpPr>
        <p:spPr/>
        <p:txBody>
          <a:bodyPr/>
          <a:lstStyle/>
          <a:p>
            <a:r>
              <a:rPr lang="en-US" dirty="0" smtClean="0"/>
              <a:t>2-Button Touch Screen</a:t>
            </a:r>
          </a:p>
        </p:txBody>
      </p:sp>
      <p:pic>
        <p:nvPicPr>
          <p:cNvPr id="29699" name="Picture 2" descr="C:\Users\mdyer\Pictures\ACCESSORIES\prototype\2012 fla greer murph omnex\thumbs\tn_IMG_22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862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C:\Users\mdyer\Pictures\ACCESSORIES\prototype\2012 fla greer murph omnex\thumbs\tn_IMG_22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C:\Users\mdyer\Pictures\ACCESSORIES\prototype\2012 fla greer murph omnex\thumbs\tn_IMG_22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3622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H="1">
            <a:off x="6781800" y="1371600"/>
            <a:ext cx="609600" cy="7620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91400" y="990600"/>
            <a:ext cx="1625600" cy="923330"/>
          </a:xfrm>
          <a:prstGeom prst="rect">
            <a:avLst/>
          </a:prstGeom>
          <a:noFill/>
        </p:spPr>
        <p:txBody>
          <a:bodyPr wrap="square" rtlCol="0">
            <a:spAutoFit/>
          </a:bodyPr>
          <a:lstStyle/>
          <a:p>
            <a:r>
              <a:rPr lang="en-US" dirty="0" smtClean="0"/>
              <a:t>Shortcut from the Home Screen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Button Touch Screen</a:t>
            </a:r>
          </a:p>
        </p:txBody>
      </p:sp>
      <p:sp>
        <p:nvSpPr>
          <p:cNvPr id="30723" name="TextBox 1"/>
          <p:cNvSpPr txBox="1">
            <a:spLocks noChangeArrowheads="1"/>
          </p:cNvSpPr>
          <p:nvPr/>
        </p:nvSpPr>
        <p:spPr bwMode="auto">
          <a:xfrm>
            <a:off x="685800" y="1447800"/>
            <a:ext cx="7467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-Touch individual buttons to turn features on or off.</a:t>
            </a:r>
          </a:p>
          <a:p>
            <a:pPr eaLnBrk="1" hangingPunct="1"/>
            <a:r>
              <a:rPr lang="en-US" dirty="0"/>
              <a:t>-Features may be turned on at one of the screens and turned off at the other if desired.</a:t>
            </a:r>
          </a:p>
          <a:p>
            <a:pPr eaLnBrk="1" hangingPunct="1"/>
            <a:r>
              <a:rPr lang="en-US" dirty="0"/>
              <a:t>-PTO may not be turned on from the rear, but may be turned </a:t>
            </a:r>
            <a:r>
              <a:rPr lang="en-US" dirty="0" smtClean="0"/>
              <a:t>off (except automatic transmission).</a:t>
            </a:r>
            <a:endParaRPr lang="en-US" dirty="0"/>
          </a:p>
          <a:p>
            <a:pPr eaLnBrk="1" hangingPunct="1"/>
            <a:r>
              <a:rPr lang="en-US" dirty="0"/>
              <a:t>-”All On” button in lower right corner turns all lights on with one touch.  PTO and Controls are not affected and must be individually controlled.</a:t>
            </a:r>
          </a:p>
          <a:p>
            <a:pPr eaLnBrk="1" hangingPunct="1"/>
            <a:r>
              <a:rPr lang="en-US" dirty="0"/>
              <a:t>-”All Off” is similar to “All On” but in reverse.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dyer\Pictures\MMO_MMGO\program\mmo_mmgo_fron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4133850" cy="2341905"/>
          </a:xfrm>
          <a:prstGeom prst="rect">
            <a:avLst/>
          </a:prstGeom>
          <a:noFill/>
          <a:extLst>
            <a:ext uri="{909E8E84-426E-40DD-AFC4-6F175D3DCCD1}">
              <a14:hiddenFill xmlns:a14="http://schemas.microsoft.com/office/drawing/2010/main">
                <a:solidFill>
                  <a:srgbClr val="FFFFFF"/>
                </a:solidFill>
              </a14:hiddenFill>
            </a:ext>
          </a:extLst>
        </p:spPr>
      </p:pic>
      <p:sp>
        <p:nvSpPr>
          <p:cNvPr id="31746" name="Title 1"/>
          <p:cNvSpPr>
            <a:spLocks noGrp="1"/>
          </p:cNvSpPr>
          <p:nvPr>
            <p:ph type="title"/>
          </p:nvPr>
        </p:nvSpPr>
        <p:spPr/>
        <p:txBody>
          <a:bodyPr/>
          <a:lstStyle/>
          <a:p>
            <a:r>
              <a:rPr lang="en-US" smtClean="0"/>
              <a:t>3-Video Screen</a:t>
            </a:r>
          </a:p>
        </p:txBody>
      </p:sp>
      <p:sp>
        <p:nvSpPr>
          <p:cNvPr id="31747" name="TextBox 2"/>
          <p:cNvSpPr txBox="1">
            <a:spLocks noChangeArrowheads="1"/>
          </p:cNvSpPr>
          <p:nvPr/>
        </p:nvSpPr>
        <p:spPr bwMode="auto">
          <a:xfrm>
            <a:off x="381000" y="5824538"/>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t>-See Appendix for wiring information.</a:t>
            </a:r>
          </a:p>
          <a:p>
            <a:pPr eaLnBrk="1" hangingPunct="1"/>
            <a:r>
              <a:rPr lang="en-US" dirty="0" smtClean="0"/>
              <a:t>-Note: Video is only displayed on the screen it is input into, not both</a:t>
            </a:r>
            <a:endParaRPr lang="en-US" dirty="0"/>
          </a:p>
        </p:txBody>
      </p:sp>
      <p:pic>
        <p:nvPicPr>
          <p:cNvPr id="31748" name="Picture 10" descr="C:\Users\mdyer\Pictures\MMO_MMGO\2012 fla greer murph omnex\Murphy Photos\Thumbs\tn_IMG_3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71749"/>
            <a:ext cx="422275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2286000" y="2250280"/>
            <a:ext cx="762000" cy="19050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4267200"/>
            <a:ext cx="2743200" cy="646331"/>
          </a:xfrm>
          <a:prstGeom prst="rect">
            <a:avLst/>
          </a:prstGeom>
          <a:noFill/>
        </p:spPr>
        <p:txBody>
          <a:bodyPr wrap="square" rtlCol="0">
            <a:spAutoFit/>
          </a:bodyPr>
          <a:lstStyle/>
          <a:p>
            <a:r>
              <a:rPr lang="en-US" dirty="0" smtClean="0"/>
              <a:t>Can be accessed from the Home Screen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Charge Cradle Screen</a:t>
            </a:r>
          </a:p>
        </p:txBody>
      </p:sp>
      <p:sp>
        <p:nvSpPr>
          <p:cNvPr id="32771" name="TextBox 1"/>
          <p:cNvSpPr txBox="1">
            <a:spLocks noChangeArrowheads="1"/>
          </p:cNvSpPr>
          <p:nvPr/>
        </p:nvSpPr>
        <p:spPr bwMode="auto">
          <a:xfrm>
            <a:off x="457200" y="5791200"/>
            <a:ext cx="792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Front display will show this message if the T110 remote is out of the charging cradle.  It will not allow any other interaction with the front display until the remote is returned.</a:t>
            </a:r>
          </a:p>
        </p:txBody>
      </p:sp>
      <p:pic>
        <p:nvPicPr>
          <p:cNvPr id="32772" name="Picture 2" descr="C:\Users\mdyer\Pictures\MMO_MMGO\2012 fla greer murph omnex\Murphy Photos\Thumbs\tn_IMG_31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22388"/>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PTO Warning Screen</a:t>
            </a:r>
          </a:p>
        </p:txBody>
      </p:sp>
      <p:sp>
        <p:nvSpPr>
          <p:cNvPr id="33795" name="TextBox 2"/>
          <p:cNvSpPr txBox="1">
            <a:spLocks noChangeArrowheads="1"/>
          </p:cNvSpPr>
          <p:nvPr/>
        </p:nvSpPr>
        <p:spPr bwMode="auto">
          <a:xfrm>
            <a:off x="609600" y="5840413"/>
            <a:ext cx="731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Front display will show this message if the PTO is engaged.  It will not allow any other interaction with the front display until the PTO is turned off.  Touch the Hand Sign to disengage the PTO.</a:t>
            </a:r>
          </a:p>
        </p:txBody>
      </p:sp>
      <p:pic>
        <p:nvPicPr>
          <p:cNvPr id="33796" name="Picture 2" descr="C:\Users\mdyer\Pictures\MMO_MMGO\2012 fla greer murph omnex\Murphy Photos\Thumbs\tn_IMG_31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1524000"/>
            <a:ext cx="5014912"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2286000"/>
            <a:ext cx="7772400" cy="3482975"/>
          </a:xfrm>
        </p:spPr>
        <p:txBody>
          <a:bodyPr/>
          <a:lstStyle/>
          <a:p>
            <a:pPr>
              <a:defRPr/>
            </a:pPr>
            <a:r>
              <a:rPr lang="en-US" sz="6000" dirty="0" smtClean="0"/>
              <a:t>Additional information</a:t>
            </a:r>
            <a:br>
              <a:rPr lang="en-US" sz="6000" dirty="0" smtClean="0"/>
            </a:br>
            <a:r>
              <a:rPr lang="en-US" sz="6000" dirty="0"/>
              <a:t/>
            </a:r>
            <a:br>
              <a:rPr lang="en-US" sz="6000" dirty="0"/>
            </a:br>
            <a:r>
              <a:rPr lang="en-US" sz="2000" dirty="0" smtClean="0"/>
              <a:t>Appendix</a:t>
            </a:r>
            <a:endParaRPr lang="en-US" sz="6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Users\mdyer\Pictures\MMO_MMGO\2012 fla greer murph omnex\Murphy Photos\dims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707188"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9743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C:\Users\mdyer\Pictures\MMO_MMGO\2012 fla greer murph omnex\Murphy Photos\wiringTT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7378862" cy="648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18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dyer\Pictures\MMO_MMGO\program\mmo_mmgo_fron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2" y="1447800"/>
            <a:ext cx="6097588" cy="345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Home Screen</a:t>
            </a:r>
            <a:endParaRPr lang="en-US" dirty="0"/>
          </a:p>
        </p:txBody>
      </p:sp>
      <p:sp>
        <p:nvSpPr>
          <p:cNvPr id="3" name="TextBox 2"/>
          <p:cNvSpPr txBox="1"/>
          <p:nvPr/>
        </p:nvSpPr>
        <p:spPr>
          <a:xfrm>
            <a:off x="704183" y="4687669"/>
            <a:ext cx="7848600" cy="646331"/>
          </a:xfrm>
          <a:prstGeom prst="rect">
            <a:avLst/>
          </a:prstGeom>
          <a:noFill/>
        </p:spPr>
        <p:txBody>
          <a:bodyPr wrap="square" rtlCol="0">
            <a:spAutoFit/>
          </a:bodyPr>
          <a:lstStyle/>
          <a:p>
            <a:r>
              <a:rPr lang="en-US" dirty="0" smtClean="0"/>
              <a:t>Touch the appropriate button to quickly navigate directly to the screen or feature that you need.</a:t>
            </a:r>
            <a:endParaRPr lang="en-US" dirty="0"/>
          </a:p>
        </p:txBody>
      </p:sp>
      <p:cxnSp>
        <p:nvCxnSpPr>
          <p:cNvPr id="7" name="Straight Arrow Connector 6"/>
          <p:cNvCxnSpPr/>
          <p:nvPr/>
        </p:nvCxnSpPr>
        <p:spPr>
          <a:xfrm flipH="1">
            <a:off x="6705600" y="1905000"/>
            <a:ext cx="1066801" cy="6096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96200" y="269438"/>
            <a:ext cx="1219200" cy="2585323"/>
          </a:xfrm>
          <a:prstGeom prst="rect">
            <a:avLst/>
          </a:prstGeom>
          <a:noFill/>
        </p:spPr>
        <p:txBody>
          <a:bodyPr wrap="square" rtlCol="0">
            <a:spAutoFit/>
          </a:bodyPr>
          <a:lstStyle/>
          <a:p>
            <a:r>
              <a:rPr lang="en-US" dirty="0" smtClean="0"/>
              <a:t>Toggles between a dimmer night mode with subdued color scheme</a:t>
            </a:r>
            <a:endParaRPr lang="en-US" dirty="0"/>
          </a:p>
        </p:txBody>
      </p:sp>
      <p:cxnSp>
        <p:nvCxnSpPr>
          <p:cNvPr id="10" name="Straight Arrow Connector 9"/>
          <p:cNvCxnSpPr/>
          <p:nvPr/>
        </p:nvCxnSpPr>
        <p:spPr>
          <a:xfrm>
            <a:off x="1828800" y="1313765"/>
            <a:ext cx="533400" cy="972235"/>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4183" y="667434"/>
            <a:ext cx="2159566" cy="646331"/>
          </a:xfrm>
          <a:prstGeom prst="rect">
            <a:avLst/>
          </a:prstGeom>
          <a:noFill/>
        </p:spPr>
        <p:txBody>
          <a:bodyPr wrap="none" rtlCol="0">
            <a:spAutoFit/>
          </a:bodyPr>
          <a:lstStyle/>
          <a:p>
            <a:r>
              <a:rPr lang="en-US" dirty="0" smtClean="0"/>
              <a:t>Shortcut directly  to</a:t>
            </a:r>
          </a:p>
          <a:p>
            <a:r>
              <a:rPr lang="en-US" dirty="0" smtClean="0"/>
              <a:t> screen</a:t>
            </a:r>
            <a:endParaRPr lang="en-US" dirty="0"/>
          </a:p>
        </p:txBody>
      </p:sp>
      <p:cxnSp>
        <p:nvCxnSpPr>
          <p:cNvPr id="9" name="Straight Arrow Connector 8"/>
          <p:cNvCxnSpPr/>
          <p:nvPr/>
        </p:nvCxnSpPr>
        <p:spPr>
          <a:xfrm>
            <a:off x="1828800" y="1313765"/>
            <a:ext cx="1752600" cy="896035"/>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28800" y="1313764"/>
            <a:ext cx="3130934" cy="1124635"/>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mdyer\Pictures\MMO_MMGO\program\mmorea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419725"/>
            <a:ext cx="2152090" cy="1219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2400" y="6172200"/>
            <a:ext cx="1828800" cy="381000"/>
          </a:xfrm>
          <a:prstGeom prst="rect">
            <a:avLst/>
          </a:prstGeom>
          <a:noFill/>
        </p:spPr>
        <p:txBody>
          <a:bodyPr wrap="square" rtlCol="0">
            <a:spAutoFit/>
          </a:bodyPr>
          <a:lstStyle/>
          <a:p>
            <a:r>
              <a:rPr lang="en-US" dirty="0" smtClean="0"/>
              <a:t>MMO Rear</a:t>
            </a:r>
            <a:endParaRPr lang="en-US" dirty="0"/>
          </a:p>
        </p:txBody>
      </p:sp>
      <p:pic>
        <p:nvPicPr>
          <p:cNvPr id="1028" name="Picture 4" descr="C:\Users\mdyer\Pictures\MMO_MMGO\program\mmgorea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731" y="5361007"/>
            <a:ext cx="2255737" cy="127791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399756" y="6204466"/>
            <a:ext cx="2228183" cy="369332"/>
          </a:xfrm>
          <a:prstGeom prst="rect">
            <a:avLst/>
          </a:prstGeom>
          <a:noFill/>
        </p:spPr>
        <p:txBody>
          <a:bodyPr wrap="square" rtlCol="0">
            <a:spAutoFit/>
          </a:bodyPr>
          <a:lstStyle/>
          <a:p>
            <a:r>
              <a:rPr lang="en-US" dirty="0" smtClean="0"/>
              <a:t>MMGO Rear</a:t>
            </a:r>
            <a:endParaRPr lang="en-US" dirty="0"/>
          </a:p>
        </p:txBody>
      </p:sp>
      <p:sp>
        <p:nvSpPr>
          <p:cNvPr id="18" name="TextBox 17"/>
          <p:cNvSpPr txBox="1"/>
          <p:nvPr/>
        </p:nvSpPr>
        <p:spPr>
          <a:xfrm>
            <a:off x="152400" y="3429000"/>
            <a:ext cx="2711349" cy="369332"/>
          </a:xfrm>
          <a:prstGeom prst="rect">
            <a:avLst/>
          </a:prstGeom>
          <a:noFill/>
        </p:spPr>
        <p:txBody>
          <a:bodyPr wrap="square" rtlCol="0">
            <a:spAutoFit/>
          </a:bodyPr>
          <a:lstStyle/>
          <a:p>
            <a:r>
              <a:rPr lang="en-US" dirty="0" smtClean="0"/>
              <a:t>MMO/MMGO Front</a:t>
            </a:r>
            <a:endParaRPr lang="en-US" dirty="0"/>
          </a:p>
        </p:txBody>
      </p:sp>
    </p:spTree>
    <p:extLst>
      <p:ext uri="{BB962C8B-B14F-4D97-AF65-F5344CB8AC3E}">
        <p14:creationId xmlns:p14="http://schemas.microsoft.com/office/powerpoint/2010/main" val="18092247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mdyer\Pictures\MMO_MMGO\Omnex Wiring\two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1143000"/>
            <a:ext cx="8553585"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7857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mdyer\Pictures\MMO_MMGO\Omnex Wiring\thre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7780337" cy="331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3708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dyer\Pictures\MMO_MMGO\Omnex Wiring\fou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712810" cy="454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0714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dyer\Pictures\MMO_MMGO\Omnex Wiring\fiv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95400"/>
            <a:ext cx="8375706" cy="374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1793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mdyer\Pictures\MMO_MMGO\Omnex Wiring\flasher_hookup_mvec_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372225" cy="47791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565666"/>
            <a:ext cx="4724400" cy="369332"/>
          </a:xfrm>
          <a:prstGeom prst="rect">
            <a:avLst/>
          </a:prstGeom>
          <a:noFill/>
        </p:spPr>
        <p:txBody>
          <a:bodyPr wrap="square" rtlCol="0">
            <a:spAutoFit/>
          </a:bodyPr>
          <a:lstStyle/>
          <a:p>
            <a:pPr algn="ctr"/>
            <a:r>
              <a:rPr lang="en-US" dirty="0" smtClean="0"/>
              <a:t>Flasher Relay Wiring (using VCAN wiring)</a:t>
            </a:r>
            <a:endParaRPr lang="en-US" dirty="0"/>
          </a:p>
        </p:txBody>
      </p:sp>
    </p:spTree>
    <p:extLst>
      <p:ext uri="{BB962C8B-B14F-4D97-AF65-F5344CB8AC3E}">
        <p14:creationId xmlns:p14="http://schemas.microsoft.com/office/powerpoint/2010/main" val="4286427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mdyer\Pictures\MMO_MMGO\2012 fla greer murph omnex\Murphy Photos\elec_spe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6324600"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9611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mdyer\Pictures\MMO_MMGO\2012 fla greer murph omnex\Murphy Photos\config_inst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1066800"/>
            <a:ext cx="77628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C:\Users\mdyer\Pictures\ACCESSORIES\prototype\2012 fla greer murph omnex\Murphy Photos\Thumbs\tn_IMG_26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itle 1"/>
          <p:cNvSpPr>
            <a:spLocks noGrp="1"/>
          </p:cNvSpPr>
          <p:nvPr>
            <p:ph type="title"/>
          </p:nvPr>
        </p:nvSpPr>
        <p:spPr/>
        <p:txBody>
          <a:bodyPr/>
          <a:lstStyle/>
          <a:p>
            <a:r>
              <a:rPr lang="en-US" altLang="en-US" smtClean="0">
                <a:ea typeface="ＭＳ Ｐゴシック" pitchFamily="34" charset="-128"/>
              </a:rPr>
              <a:t>MMO Software Update</a:t>
            </a:r>
          </a:p>
        </p:txBody>
      </p:sp>
      <p:sp>
        <p:nvSpPr>
          <p:cNvPr id="24579" name="Content Placeholder 2"/>
          <p:cNvSpPr>
            <a:spLocks noGrp="1"/>
          </p:cNvSpPr>
          <p:nvPr>
            <p:ph idx="1"/>
          </p:nvPr>
        </p:nvSpPr>
        <p:spPr>
          <a:xfrm>
            <a:off x="457200" y="3505200"/>
            <a:ext cx="8229600" cy="2620963"/>
          </a:xfrm>
        </p:spPr>
        <p:txBody>
          <a:bodyPr/>
          <a:lstStyle/>
          <a:p>
            <a:r>
              <a:rPr lang="en-US" altLang="en-US" sz="2400" smtClean="0">
                <a:ea typeface="ＭＳ Ｐゴシック" pitchFamily="34" charset="-128"/>
              </a:rPr>
              <a:t>Procedure to update screen software:</a:t>
            </a:r>
          </a:p>
          <a:p>
            <a:pPr marL="457200" lvl="1" indent="0">
              <a:buFont typeface="Arial" pitchFamily="34" charset="0"/>
              <a:buNone/>
            </a:pPr>
            <a:r>
              <a:rPr lang="en-US" altLang="en-US" sz="2400" smtClean="0">
                <a:ea typeface="ＭＳ Ｐゴシック" pitchFamily="34" charset="-128"/>
              </a:rPr>
              <a:t>1-Start with the front display.  Plug the white USB cable into port </a:t>
            </a:r>
            <a:r>
              <a:rPr lang="ja-JP" altLang="en-US" sz="2400" smtClean="0">
                <a:ea typeface="ＭＳ Ｐゴシック" pitchFamily="34" charset="-128"/>
              </a:rPr>
              <a:t>“</a:t>
            </a:r>
            <a:r>
              <a:rPr lang="en-US" altLang="ja-JP" sz="2400" smtClean="0">
                <a:ea typeface="ＭＳ Ｐゴシック" pitchFamily="34" charset="-128"/>
              </a:rPr>
              <a:t>A</a:t>
            </a:r>
            <a:r>
              <a:rPr lang="ja-JP" altLang="en-US" sz="2400" smtClean="0">
                <a:ea typeface="ＭＳ Ｐゴシック" pitchFamily="34" charset="-128"/>
              </a:rPr>
              <a:t>”</a:t>
            </a:r>
            <a:r>
              <a:rPr lang="en-US" altLang="ja-JP" sz="2400" smtClean="0">
                <a:ea typeface="ＭＳ Ｐゴシック" pitchFamily="34" charset="-128"/>
              </a:rPr>
              <a:t>.  A 0311677 USB cable (above right)  is provided with every unit.  If you do not have one, contact Customer Service.  </a:t>
            </a:r>
          </a:p>
          <a:p>
            <a:pPr marL="457200" lvl="1" indent="0">
              <a:buFont typeface="Arial" pitchFamily="34" charset="0"/>
              <a:buNone/>
            </a:pPr>
            <a:r>
              <a:rPr lang="en-US" altLang="en-US" sz="2400" smtClean="0">
                <a:ea typeface="ＭＳ Ｐゴシック" pitchFamily="34" charset="-128"/>
              </a:rPr>
              <a:t>2-Then plug memory stick into cable.</a:t>
            </a:r>
          </a:p>
          <a:p>
            <a:pPr marL="457200" lvl="1" indent="0">
              <a:buFont typeface="Arial" pitchFamily="34" charset="0"/>
              <a:buNone/>
            </a:pPr>
            <a:r>
              <a:rPr lang="en-US" altLang="en-US" sz="2400" smtClean="0">
                <a:ea typeface="ＭＳ Ｐゴシック" pitchFamily="34" charset="-128"/>
              </a:rPr>
              <a:t>Notes: 1-Cable label incorrectly says port </a:t>
            </a:r>
            <a:r>
              <a:rPr lang="ja-JP" altLang="en-US" sz="2400" smtClean="0">
                <a:ea typeface="ＭＳ Ｐゴシック" pitchFamily="34" charset="-128"/>
              </a:rPr>
              <a:t>“</a:t>
            </a:r>
            <a:r>
              <a:rPr lang="en-US" altLang="ja-JP" sz="2400" smtClean="0">
                <a:ea typeface="ＭＳ Ｐゴシック" pitchFamily="34" charset="-128"/>
              </a:rPr>
              <a:t>C</a:t>
            </a:r>
            <a:r>
              <a:rPr lang="ja-JP" altLang="en-US" sz="2400" smtClean="0">
                <a:ea typeface="ＭＳ Ｐゴシック" pitchFamily="34" charset="-128"/>
              </a:rPr>
              <a:t>”</a:t>
            </a:r>
            <a:r>
              <a:rPr lang="en-US" altLang="ja-JP" sz="2400" smtClean="0">
                <a:ea typeface="ＭＳ Ｐゴシック" pitchFamily="34" charset="-128"/>
              </a:rPr>
              <a:t>, must use </a:t>
            </a:r>
            <a:r>
              <a:rPr lang="ja-JP" altLang="en-US" sz="2400" smtClean="0">
                <a:ea typeface="ＭＳ Ｐゴシック" pitchFamily="34" charset="-128"/>
              </a:rPr>
              <a:t>“</a:t>
            </a:r>
            <a:r>
              <a:rPr lang="en-US" altLang="ja-JP" sz="2400" smtClean="0">
                <a:ea typeface="ＭＳ Ｐゴシック" pitchFamily="34" charset="-128"/>
              </a:rPr>
              <a:t>A</a:t>
            </a:r>
            <a:r>
              <a:rPr lang="ja-JP" altLang="en-US" sz="2400" smtClean="0">
                <a:ea typeface="ＭＳ Ｐゴシック" pitchFamily="34" charset="-128"/>
              </a:rPr>
              <a:t>”</a:t>
            </a:r>
            <a:r>
              <a:rPr lang="en-US" altLang="ja-JP" sz="2400" smtClean="0">
                <a:ea typeface="ＭＳ Ｐゴシック" pitchFamily="34" charset="-128"/>
              </a:rPr>
              <a:t>.</a:t>
            </a:r>
          </a:p>
          <a:p>
            <a:pPr marL="457200" lvl="1" indent="0">
              <a:buFont typeface="Arial" pitchFamily="34" charset="0"/>
              <a:buNone/>
            </a:pPr>
            <a:r>
              <a:rPr lang="en-US" altLang="en-US" sz="2400" smtClean="0">
                <a:ea typeface="ＭＳ Ｐゴシック" pitchFamily="34" charset="-128"/>
              </a:rPr>
              <a:t>	       2-wiring removed from port </a:t>
            </a:r>
            <a:r>
              <a:rPr lang="ja-JP" altLang="en-US" sz="2400" smtClean="0">
                <a:ea typeface="ＭＳ Ｐゴシック" pitchFamily="34" charset="-128"/>
              </a:rPr>
              <a:t>“</a:t>
            </a:r>
            <a:r>
              <a:rPr lang="en-US" altLang="ja-JP" sz="2400" smtClean="0">
                <a:ea typeface="ＭＳ Ｐゴシック" pitchFamily="34" charset="-128"/>
              </a:rPr>
              <a:t>B</a:t>
            </a:r>
            <a:r>
              <a:rPr lang="ja-JP" altLang="en-US" sz="2400" smtClean="0">
                <a:ea typeface="ＭＳ Ｐゴシック" pitchFamily="34" charset="-128"/>
              </a:rPr>
              <a:t>”</a:t>
            </a:r>
            <a:r>
              <a:rPr lang="en-US" altLang="ja-JP" sz="2400" smtClean="0">
                <a:ea typeface="ＭＳ Ｐゴシック" pitchFamily="34" charset="-128"/>
              </a:rPr>
              <a:t> for clarity. </a:t>
            </a:r>
            <a:endParaRPr lang="en-US" altLang="en-US" sz="2400" smtClean="0">
              <a:ea typeface="ＭＳ Ｐゴシック" pitchFamily="34" charset="-128"/>
            </a:endParaRPr>
          </a:p>
        </p:txBody>
      </p:sp>
      <p:cxnSp>
        <p:nvCxnSpPr>
          <p:cNvPr id="5" name="Straight Arrow Connector 4"/>
          <p:cNvCxnSpPr/>
          <p:nvPr/>
        </p:nvCxnSpPr>
        <p:spPr>
          <a:xfrm>
            <a:off x="942975" y="2286000"/>
            <a:ext cx="2162175" cy="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24581" name="Picture 2" descr="C:\Users\mdyer\Pictures\ACCESSORIES\prototype\2012 fla greer murph omnex\Murphy Photos\Thumbs\tn_IMG_26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478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3403600" y="2552700"/>
            <a:ext cx="406400" cy="19050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3967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mdyer\Pictures\ACCESSORIES\prototype\2012 fla greer murph omnex\Murphy Photos\Thumbs\tn_IMG_26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3" y="1200150"/>
            <a:ext cx="32019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p:cNvSpPr>
            <a:spLocks noGrp="1"/>
          </p:cNvSpPr>
          <p:nvPr>
            <p:ph type="title"/>
          </p:nvPr>
        </p:nvSpPr>
        <p:spPr/>
        <p:txBody>
          <a:bodyPr/>
          <a:lstStyle/>
          <a:p>
            <a:r>
              <a:rPr lang="en-US" altLang="en-US" smtClean="0">
                <a:ea typeface="ＭＳ Ｐゴシック" pitchFamily="34" charset="-128"/>
              </a:rPr>
              <a:t>MMO Software Update</a:t>
            </a:r>
          </a:p>
        </p:txBody>
      </p:sp>
      <p:sp>
        <p:nvSpPr>
          <p:cNvPr id="25603" name="Content Placeholder 2"/>
          <p:cNvSpPr>
            <a:spLocks noGrp="1"/>
          </p:cNvSpPr>
          <p:nvPr>
            <p:ph idx="1"/>
          </p:nvPr>
        </p:nvSpPr>
        <p:spPr>
          <a:xfrm>
            <a:off x="457200" y="3505200"/>
            <a:ext cx="8229600" cy="2620963"/>
          </a:xfrm>
        </p:spPr>
        <p:txBody>
          <a:bodyPr/>
          <a:lstStyle/>
          <a:p>
            <a:r>
              <a:rPr lang="en-US" altLang="en-US" sz="2400" dirty="0" smtClean="0">
                <a:ea typeface="ＭＳ Ｐゴシック" pitchFamily="34" charset="-128"/>
              </a:rPr>
              <a:t>Procedure to update screen software:</a:t>
            </a:r>
          </a:p>
          <a:p>
            <a:pPr marL="457200" lvl="1" indent="0">
              <a:buFont typeface="Arial" pitchFamily="34" charset="0"/>
              <a:buNone/>
            </a:pPr>
            <a:r>
              <a:rPr lang="en-US" altLang="en-US" sz="2400" dirty="0" smtClean="0">
                <a:ea typeface="ＭＳ Ｐゴシック" pitchFamily="34" charset="-128"/>
              </a:rPr>
              <a:t>-3-Hold down upper left button with 1 hand.  Turn on the ignition with the other.  (Note: this works well on a front screen.  On a rear screen you can either use an assistant; or just unplug, hold down the button, and re-plug connector </a:t>
            </a:r>
            <a:r>
              <a:rPr lang="ja-JP" altLang="en-US" sz="2400" dirty="0" smtClean="0">
                <a:ea typeface="ＭＳ Ｐゴシック" pitchFamily="34" charset="-128"/>
              </a:rPr>
              <a:t>“</a:t>
            </a:r>
            <a:r>
              <a:rPr lang="en-US" altLang="ja-JP" sz="2400" dirty="0" smtClean="0">
                <a:ea typeface="ＭＳ Ｐゴシック" pitchFamily="34" charset="-128"/>
              </a:rPr>
              <a:t>B</a:t>
            </a:r>
            <a:r>
              <a:rPr lang="ja-JP" altLang="en-US" sz="2400" dirty="0" smtClean="0">
                <a:ea typeface="ＭＳ Ｐゴシック" pitchFamily="34" charset="-128"/>
              </a:rPr>
              <a:t>”</a:t>
            </a:r>
            <a:r>
              <a:rPr lang="en-US" altLang="ja-JP" sz="2400" dirty="0" smtClean="0">
                <a:ea typeface="ＭＳ Ｐゴシック" pitchFamily="34" charset="-128"/>
              </a:rPr>
              <a:t> to cycle the power)</a:t>
            </a:r>
          </a:p>
          <a:p>
            <a:pPr marL="457200" lvl="1" indent="0">
              <a:buFont typeface="Arial" pitchFamily="34" charset="0"/>
              <a:buNone/>
            </a:pPr>
            <a:r>
              <a:rPr lang="en-US" altLang="en-US" sz="2400" dirty="0" smtClean="0">
                <a:ea typeface="ＭＳ Ｐゴシック" pitchFamily="34" charset="-128"/>
              </a:rPr>
              <a:t>-You will see a black screen with the word </a:t>
            </a:r>
            <a:r>
              <a:rPr lang="ja-JP" altLang="en-US" sz="2400" dirty="0" smtClean="0">
                <a:ea typeface="ＭＳ Ｐゴシック" pitchFamily="34" charset="-128"/>
              </a:rPr>
              <a:t>“</a:t>
            </a:r>
            <a:r>
              <a:rPr lang="en-US" altLang="ja-JP" sz="2400" smtClean="0">
                <a:ea typeface="ＭＳ Ｐゴシック" pitchFamily="34" charset="-128"/>
              </a:rPr>
              <a:t>Booting….</a:t>
            </a:r>
            <a:r>
              <a:rPr lang="ja-JP" altLang="en-US" sz="2400" smtClean="0">
                <a:ea typeface="ＭＳ Ｐゴシック" pitchFamily="34" charset="-128"/>
              </a:rPr>
              <a:t>”</a:t>
            </a:r>
            <a:r>
              <a:rPr lang="en-US" altLang="ja-JP" sz="2400" dirty="0" smtClean="0">
                <a:ea typeface="ＭＳ Ｐゴシック" pitchFamily="34" charset="-128"/>
              </a:rPr>
              <a:t> in the upper left corner.  Release the upper left button.</a:t>
            </a:r>
            <a:endParaRPr lang="en-US" altLang="en-US" sz="2400" dirty="0" smtClean="0">
              <a:ea typeface="ＭＳ Ｐゴシック" pitchFamily="34" charset="-128"/>
            </a:endParaRPr>
          </a:p>
        </p:txBody>
      </p:sp>
      <p:cxnSp>
        <p:nvCxnSpPr>
          <p:cNvPr id="5" name="Straight Arrow Connector 4"/>
          <p:cNvCxnSpPr/>
          <p:nvPr/>
        </p:nvCxnSpPr>
        <p:spPr>
          <a:xfrm flipH="1">
            <a:off x="3200400" y="1066800"/>
            <a:ext cx="1876425" cy="9906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4152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C:\Users\mdyer\Pictures\MMO_MMGO\program\backgrounds\Century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4762500"/>
            <a:ext cx="2321472"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mdyer\Pictures\MMO_MMGO\2012 fla greer murph omnex\Murphy Photos\Thumbs\tn_IMG_4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13" y="1371600"/>
            <a:ext cx="3556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6625" name="Title 1"/>
          <p:cNvSpPr>
            <a:spLocks noGrp="1"/>
          </p:cNvSpPr>
          <p:nvPr>
            <p:ph type="title"/>
          </p:nvPr>
        </p:nvSpPr>
        <p:spPr/>
        <p:txBody>
          <a:bodyPr/>
          <a:lstStyle/>
          <a:p>
            <a:r>
              <a:rPr lang="en-US" altLang="en-US" smtClean="0">
                <a:ea typeface="ＭＳ Ｐゴシック" pitchFamily="34" charset="-128"/>
              </a:rPr>
              <a:t>MMO Software Update</a:t>
            </a:r>
          </a:p>
        </p:txBody>
      </p:sp>
      <p:sp>
        <p:nvSpPr>
          <p:cNvPr id="26626" name="Content Placeholder 2"/>
          <p:cNvSpPr>
            <a:spLocks noGrp="1"/>
          </p:cNvSpPr>
          <p:nvPr>
            <p:ph idx="1"/>
          </p:nvPr>
        </p:nvSpPr>
        <p:spPr>
          <a:xfrm>
            <a:off x="152400" y="4267200"/>
            <a:ext cx="6324600" cy="1858963"/>
          </a:xfrm>
        </p:spPr>
        <p:txBody>
          <a:bodyPr/>
          <a:lstStyle/>
          <a:p>
            <a:r>
              <a:rPr lang="en-US" altLang="en-US" sz="2400" dirty="0" smtClean="0">
                <a:ea typeface="ＭＳ Ｐゴシック" pitchFamily="34" charset="-128"/>
              </a:rPr>
              <a:t>On the front screen and the rear MMO screen, the background will be black.  On a rear MMGO screen only, the background will be white.</a:t>
            </a:r>
          </a:p>
          <a:p>
            <a:r>
              <a:rPr lang="en-US" altLang="en-US" sz="2400" dirty="0" smtClean="0">
                <a:ea typeface="ＭＳ Ｐゴシック" pitchFamily="34" charset="-128"/>
              </a:rPr>
              <a:t>If you see a </a:t>
            </a:r>
            <a:r>
              <a:rPr lang="ja-JP" altLang="en-US" sz="2400" dirty="0" smtClean="0">
                <a:ea typeface="ＭＳ Ｐゴシック" pitchFamily="34" charset="-128"/>
              </a:rPr>
              <a:t>“</a:t>
            </a:r>
            <a:r>
              <a:rPr lang="en-US" altLang="ja-JP" sz="2400" dirty="0" smtClean="0">
                <a:ea typeface="ＭＳ Ｐゴシック" pitchFamily="34" charset="-128"/>
              </a:rPr>
              <a:t>regular</a:t>
            </a:r>
            <a:r>
              <a:rPr lang="ja-JP" altLang="en-US" sz="2400" dirty="0" smtClean="0">
                <a:ea typeface="ＭＳ Ｐゴシック" pitchFamily="34" charset="-128"/>
              </a:rPr>
              <a:t>”</a:t>
            </a:r>
            <a:r>
              <a:rPr lang="en-US" altLang="ja-JP" sz="2400" dirty="0" smtClean="0">
                <a:ea typeface="ＭＳ Ｐゴシック" pitchFamily="34" charset="-128"/>
              </a:rPr>
              <a:t> screen, you were not holding the button down when the power cycled.  Repeat step 3.</a:t>
            </a:r>
            <a:endParaRPr lang="en-US" altLang="en-US" sz="2400" dirty="0" smtClean="0">
              <a:ea typeface="ＭＳ Ｐゴシック" pitchFamily="34" charset="-128"/>
            </a:endParaRPr>
          </a:p>
        </p:txBody>
      </p:sp>
      <p:pic>
        <p:nvPicPr>
          <p:cNvPr id="26628" name="Picture 4" descr="C:\Users\mdyer\Pictures\ACCESSORIES\prototype\2012 fla greer murph omnex\Murphy Photos\Thumbs\tn_IMG_26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913" y="13716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1"/>
          <p:cNvSpPr txBox="1">
            <a:spLocks noChangeArrowheads="1"/>
          </p:cNvSpPr>
          <p:nvPr/>
        </p:nvSpPr>
        <p:spPr bwMode="auto">
          <a:xfrm>
            <a:off x="4953000" y="3581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solidFill>
                  <a:schemeClr val="bg1"/>
                </a:solidFill>
              </a:rPr>
              <a:t>Rear MMGO Only</a:t>
            </a:r>
          </a:p>
        </p:txBody>
      </p:sp>
      <p:sp>
        <p:nvSpPr>
          <p:cNvPr id="26630" name="TextBox 2"/>
          <p:cNvSpPr txBox="1">
            <a:spLocks noChangeArrowheads="1"/>
          </p:cNvSpPr>
          <p:nvPr/>
        </p:nvSpPr>
        <p:spPr bwMode="auto">
          <a:xfrm>
            <a:off x="1168400" y="3563938"/>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t>All front; rear MMO</a:t>
            </a:r>
          </a:p>
        </p:txBody>
      </p:sp>
      <p:cxnSp>
        <p:nvCxnSpPr>
          <p:cNvPr id="3" name="Straight Connector 2"/>
          <p:cNvCxnSpPr/>
          <p:nvPr/>
        </p:nvCxnSpPr>
        <p:spPr>
          <a:xfrm>
            <a:off x="6705600" y="4343400"/>
            <a:ext cx="2133600" cy="2286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010400" y="4267200"/>
            <a:ext cx="1524000" cy="236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377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6" name="Picture 22" descr="C:\Users\mdyer\Pictures\MMO_MMGO\2012 fla greer murph omnex\Murphy Photos\gaugescre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1787" y="1752600"/>
            <a:ext cx="4110038" cy="2285168"/>
          </a:xfrm>
          <a:prstGeom prst="rect">
            <a:avLst/>
          </a:prstGeom>
          <a:noFill/>
          <a:extLst>
            <a:ext uri="{909E8E84-426E-40DD-AFC4-6F175D3DCCD1}">
              <a14:hiddenFill xmlns:a14="http://schemas.microsoft.com/office/drawing/2010/main">
                <a:solidFill>
                  <a:srgbClr val="FFFFFF"/>
                </a:solidFill>
              </a14:hiddenFill>
            </a:ext>
          </a:extLst>
        </p:spPr>
      </p:pic>
      <p:sp>
        <p:nvSpPr>
          <p:cNvPr id="6147" name="Title 1"/>
          <p:cNvSpPr>
            <a:spLocks noGrp="1"/>
          </p:cNvSpPr>
          <p:nvPr>
            <p:ph type="title"/>
          </p:nvPr>
        </p:nvSpPr>
        <p:spPr>
          <a:xfrm>
            <a:off x="360363" y="287338"/>
            <a:ext cx="8229600" cy="1143000"/>
          </a:xfrm>
        </p:spPr>
        <p:txBody>
          <a:bodyPr/>
          <a:lstStyle/>
          <a:p>
            <a:r>
              <a:rPr lang="en-US" smtClean="0"/>
              <a:t>1-Gauge Screen</a:t>
            </a:r>
          </a:p>
        </p:txBody>
      </p:sp>
      <p:cxnSp>
        <p:nvCxnSpPr>
          <p:cNvPr id="4" name="Straight Arrow Connector 3"/>
          <p:cNvCxnSpPr/>
          <p:nvPr/>
        </p:nvCxnSpPr>
        <p:spPr>
          <a:xfrm>
            <a:off x="1557338" y="2760663"/>
            <a:ext cx="2362200" cy="3048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410200" y="2992438"/>
            <a:ext cx="2438400" cy="7302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524000" y="1752600"/>
            <a:ext cx="2286000" cy="9906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638800" y="1963738"/>
            <a:ext cx="1981200" cy="77946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386263" y="2901950"/>
            <a:ext cx="177800" cy="1931988"/>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00600" y="685800"/>
            <a:ext cx="1981200" cy="1668463"/>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2362200" y="1295400"/>
            <a:ext cx="1600200" cy="1058863"/>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6155" name="TextBox 6"/>
          <p:cNvSpPr txBox="1">
            <a:spLocks noChangeArrowheads="1"/>
          </p:cNvSpPr>
          <p:nvPr/>
        </p:nvSpPr>
        <p:spPr bwMode="auto">
          <a:xfrm>
            <a:off x="1143000" y="1111250"/>
            <a:ext cx="1409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Job Timer</a:t>
            </a:r>
          </a:p>
        </p:txBody>
      </p:sp>
      <p:sp>
        <p:nvSpPr>
          <p:cNvPr id="6156" name="TextBox 9"/>
          <p:cNvSpPr txBox="1">
            <a:spLocks noChangeArrowheads="1"/>
          </p:cNvSpPr>
          <p:nvPr/>
        </p:nvSpPr>
        <p:spPr bwMode="auto">
          <a:xfrm>
            <a:off x="304800" y="1519238"/>
            <a:ext cx="1028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Battery</a:t>
            </a:r>
          </a:p>
          <a:p>
            <a:pPr eaLnBrk="1" hangingPunct="1"/>
            <a:r>
              <a:rPr lang="en-US"/>
              <a:t>Voltage</a:t>
            </a:r>
          </a:p>
        </p:txBody>
      </p:sp>
      <p:sp>
        <p:nvSpPr>
          <p:cNvPr id="6157" name="TextBox 11"/>
          <p:cNvSpPr txBox="1">
            <a:spLocks noChangeArrowheads="1"/>
          </p:cNvSpPr>
          <p:nvPr/>
        </p:nvSpPr>
        <p:spPr bwMode="auto">
          <a:xfrm>
            <a:off x="152400" y="2354263"/>
            <a:ext cx="152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t>Chassis Engine Coolant</a:t>
            </a:r>
            <a:endParaRPr lang="en-US" dirty="0"/>
          </a:p>
          <a:p>
            <a:pPr eaLnBrk="1" hangingPunct="1"/>
            <a:r>
              <a:rPr lang="en-US" dirty="0"/>
              <a:t>Temperature</a:t>
            </a:r>
          </a:p>
        </p:txBody>
      </p:sp>
      <p:sp>
        <p:nvSpPr>
          <p:cNvPr id="6158" name="TextBox 13"/>
          <p:cNvSpPr txBox="1">
            <a:spLocks noChangeArrowheads="1"/>
          </p:cNvSpPr>
          <p:nvPr/>
        </p:nvSpPr>
        <p:spPr bwMode="auto">
          <a:xfrm>
            <a:off x="6781800" y="533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Clock</a:t>
            </a:r>
          </a:p>
        </p:txBody>
      </p:sp>
      <p:sp>
        <p:nvSpPr>
          <p:cNvPr id="6159" name="TextBox 15"/>
          <p:cNvSpPr txBox="1">
            <a:spLocks noChangeArrowheads="1"/>
          </p:cNvSpPr>
          <p:nvPr/>
        </p:nvSpPr>
        <p:spPr bwMode="auto">
          <a:xfrm>
            <a:off x="7620000" y="1843088"/>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Fuel Level</a:t>
            </a:r>
          </a:p>
        </p:txBody>
      </p:sp>
      <p:sp>
        <p:nvSpPr>
          <p:cNvPr id="6160" name="TextBox 17"/>
          <p:cNvSpPr txBox="1">
            <a:spLocks noChangeArrowheads="1"/>
          </p:cNvSpPr>
          <p:nvPr/>
        </p:nvSpPr>
        <p:spPr bwMode="auto">
          <a:xfrm>
            <a:off x="7467600" y="2760663"/>
            <a:ext cx="1600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      </a:t>
            </a:r>
            <a:r>
              <a:rPr lang="en-US" dirty="0" smtClean="0"/>
              <a:t>Wrecker Hydraulic</a:t>
            </a:r>
            <a:endParaRPr lang="en-US" dirty="0"/>
          </a:p>
          <a:p>
            <a:pPr eaLnBrk="1" hangingPunct="1"/>
            <a:r>
              <a:rPr lang="en-US" dirty="0"/>
              <a:t>Temperature</a:t>
            </a:r>
          </a:p>
        </p:txBody>
      </p:sp>
      <p:sp>
        <p:nvSpPr>
          <p:cNvPr id="6161" name="TextBox 19"/>
          <p:cNvSpPr txBox="1">
            <a:spLocks noChangeArrowheads="1"/>
          </p:cNvSpPr>
          <p:nvPr/>
        </p:nvSpPr>
        <p:spPr bwMode="auto">
          <a:xfrm>
            <a:off x="3657600" y="46482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Engine</a:t>
            </a:r>
          </a:p>
          <a:p>
            <a:pPr eaLnBrk="1" hangingPunct="1"/>
            <a:r>
              <a:rPr lang="en-US"/>
              <a:t>RPM</a:t>
            </a:r>
          </a:p>
        </p:txBody>
      </p:sp>
      <p:cxnSp>
        <p:nvCxnSpPr>
          <p:cNvPr id="22" name="Straight Arrow Connector 21"/>
          <p:cNvCxnSpPr/>
          <p:nvPr/>
        </p:nvCxnSpPr>
        <p:spPr>
          <a:xfrm flipH="1" flipV="1">
            <a:off x="4800600" y="3505200"/>
            <a:ext cx="609600" cy="11430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6163" name="TextBox 22"/>
          <p:cNvSpPr txBox="1">
            <a:spLocks noChangeArrowheads="1"/>
          </p:cNvSpPr>
          <p:nvPr/>
        </p:nvSpPr>
        <p:spPr bwMode="auto">
          <a:xfrm>
            <a:off x="5410200" y="44958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Access “Settings Menu”</a:t>
            </a:r>
          </a:p>
        </p:txBody>
      </p:sp>
      <p:cxnSp>
        <p:nvCxnSpPr>
          <p:cNvPr id="25" name="Straight Arrow Connector 24"/>
          <p:cNvCxnSpPr/>
          <p:nvPr/>
        </p:nvCxnSpPr>
        <p:spPr>
          <a:xfrm flipH="1" flipV="1">
            <a:off x="5181600" y="3505200"/>
            <a:ext cx="838200" cy="8382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6165" name="TextBox 25"/>
          <p:cNvSpPr txBox="1">
            <a:spLocks noChangeArrowheads="1"/>
          </p:cNvSpPr>
          <p:nvPr/>
        </p:nvSpPr>
        <p:spPr bwMode="auto">
          <a:xfrm>
            <a:off x="6172200" y="40767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Access “Help”</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smtClean="0">
                <a:ea typeface="ＭＳ Ｐゴシック" pitchFamily="34" charset="-128"/>
              </a:rPr>
              <a:t>MMO Software Update</a:t>
            </a:r>
          </a:p>
        </p:txBody>
      </p:sp>
      <p:sp>
        <p:nvSpPr>
          <p:cNvPr id="27650" name="Content Placeholder 2"/>
          <p:cNvSpPr>
            <a:spLocks noGrp="1"/>
          </p:cNvSpPr>
          <p:nvPr>
            <p:ph idx="1"/>
          </p:nvPr>
        </p:nvSpPr>
        <p:spPr>
          <a:xfrm>
            <a:off x="457200" y="5410200"/>
            <a:ext cx="8229600" cy="715963"/>
          </a:xfrm>
        </p:spPr>
        <p:txBody>
          <a:bodyPr/>
          <a:lstStyle/>
          <a:p>
            <a:r>
              <a:rPr lang="en-US" altLang="en-US" sz="2000" dirty="0" smtClean="0">
                <a:ea typeface="ＭＳ Ｐゴシック" pitchFamily="34" charset="-128"/>
              </a:rPr>
              <a:t>If you see this screen, you either do not have the USB cable or the memory stick properly installed (or the stick is not FAT32 format). Repeat from step 1 if this is the case. (Note: this screen may also be seen if a button is held down during power cycling)</a:t>
            </a:r>
          </a:p>
        </p:txBody>
      </p:sp>
      <p:pic>
        <p:nvPicPr>
          <p:cNvPr id="27651" name="Picture 2" descr="C:\Users\mdyer\Pictures\ACCESSORIES\prototype\2012 fla greer murph omnex\Murphy Photos\Thumbs\tn_IMG_29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12863"/>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7057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C:\Users\mdyer\Pictures\ACCESSORIES\prototype\2012 fla greer murph omnex\Murphy Photos\Thumbs\tn_IMG_2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888" y="104775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p:txBody>
          <a:bodyPr/>
          <a:lstStyle/>
          <a:p>
            <a:r>
              <a:rPr lang="en-US" altLang="en-US" smtClean="0">
                <a:ea typeface="ＭＳ Ｐゴシック" pitchFamily="34" charset="-128"/>
              </a:rPr>
              <a:t>MMO Software Update</a:t>
            </a:r>
          </a:p>
        </p:txBody>
      </p:sp>
      <p:sp>
        <p:nvSpPr>
          <p:cNvPr id="28675" name="Content Placeholder 2"/>
          <p:cNvSpPr>
            <a:spLocks noGrp="1"/>
          </p:cNvSpPr>
          <p:nvPr>
            <p:ph idx="1"/>
          </p:nvPr>
        </p:nvSpPr>
        <p:spPr>
          <a:xfrm>
            <a:off x="152400" y="3505200"/>
            <a:ext cx="8534400" cy="2620963"/>
          </a:xfrm>
        </p:spPr>
        <p:txBody>
          <a:bodyPr/>
          <a:lstStyle/>
          <a:p>
            <a:r>
              <a:rPr lang="en-US" altLang="en-US" dirty="0" smtClean="0">
                <a:ea typeface="ＭＳ Ｐゴシック" pitchFamily="34" charset="-128"/>
              </a:rPr>
              <a:t>Procedure to update screen software:</a:t>
            </a:r>
          </a:p>
          <a:p>
            <a:pPr marL="457200" lvl="1" indent="0">
              <a:buFont typeface="Arial" pitchFamily="34" charset="0"/>
              <a:buNone/>
            </a:pPr>
            <a:r>
              <a:rPr lang="en-US" altLang="en-US" dirty="0" smtClean="0">
                <a:ea typeface="ＭＳ Ｐゴシック" pitchFamily="34" charset="-128"/>
              </a:rPr>
              <a:t>-4-using the middle buttons on the right side, select the appropriate update.</a:t>
            </a:r>
          </a:p>
          <a:p>
            <a:pPr marL="457200" lvl="1" indent="0">
              <a:buFont typeface="Arial" pitchFamily="34" charset="0"/>
              <a:buNone/>
            </a:pPr>
            <a:endParaRPr lang="en-US" altLang="en-US" dirty="0" smtClean="0">
              <a:latin typeface="Arial" pitchFamily="34" charset="0"/>
              <a:ea typeface="ＭＳ Ｐゴシック" pitchFamily="34" charset="-128"/>
              <a:cs typeface="Arial" pitchFamily="34" charset="0"/>
            </a:endParaRPr>
          </a:p>
        </p:txBody>
      </p:sp>
      <p:cxnSp>
        <p:nvCxnSpPr>
          <p:cNvPr id="5" name="Straight Arrow Connector 4"/>
          <p:cNvCxnSpPr/>
          <p:nvPr/>
        </p:nvCxnSpPr>
        <p:spPr>
          <a:xfrm flipH="1">
            <a:off x="5410200" y="1149350"/>
            <a:ext cx="1876425" cy="9906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H="1">
            <a:off x="5526088" y="1295400"/>
            <a:ext cx="1724025" cy="12192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920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dyer\Pictures\MMO_MMGO\2012 fla greer murph omnex\Murphy Photos\Thumbs\tn_IMG_4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25" y="1227138"/>
            <a:ext cx="3647016" cy="2735262"/>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C:\Users\mdyer\Pictures\ACCESSORIES\prototype\2012 fla greer murph omnex\Murphy Photos\Thumbs\tn_IMG_26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73175"/>
            <a:ext cx="358616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a:spLocks noGrp="1"/>
          </p:cNvSpPr>
          <p:nvPr>
            <p:ph type="title"/>
          </p:nvPr>
        </p:nvSpPr>
        <p:spPr/>
        <p:txBody>
          <a:bodyPr/>
          <a:lstStyle/>
          <a:p>
            <a:r>
              <a:rPr lang="en-US" altLang="en-US" smtClean="0">
                <a:ea typeface="ＭＳ Ｐゴシック" pitchFamily="34" charset="-128"/>
              </a:rPr>
              <a:t>MMO Software Update</a:t>
            </a:r>
          </a:p>
        </p:txBody>
      </p:sp>
      <p:sp>
        <p:nvSpPr>
          <p:cNvPr id="30724" name="Content Placeholder 2"/>
          <p:cNvSpPr>
            <a:spLocks noGrp="1"/>
          </p:cNvSpPr>
          <p:nvPr>
            <p:ph idx="1"/>
          </p:nvPr>
        </p:nvSpPr>
        <p:spPr>
          <a:xfrm>
            <a:off x="457200" y="4419600"/>
            <a:ext cx="8229600" cy="1706563"/>
          </a:xfrm>
        </p:spPr>
        <p:txBody>
          <a:bodyPr/>
          <a:lstStyle/>
          <a:p>
            <a:r>
              <a:rPr lang="en-US" altLang="en-US" smtClean="0">
                <a:ea typeface="ＭＳ Ｐゴシック" pitchFamily="34" charset="-128"/>
              </a:rPr>
              <a:t>Procedure to update screen software:</a:t>
            </a:r>
          </a:p>
          <a:p>
            <a:pPr marL="457200" lvl="1" indent="0">
              <a:buFont typeface="Arial" pitchFamily="34" charset="0"/>
              <a:buNone/>
            </a:pPr>
            <a:r>
              <a:rPr lang="en-US" altLang="en-US" smtClean="0">
                <a:ea typeface="ＭＳ Ｐゴシック" pitchFamily="34" charset="-128"/>
              </a:rPr>
              <a:t>-5-push the lower right button twice. The screen will begin updating.  On a rear MMGO display after it reboots you are done.  On any front or a rear MMO, continue.</a:t>
            </a:r>
          </a:p>
        </p:txBody>
      </p:sp>
      <p:cxnSp>
        <p:nvCxnSpPr>
          <p:cNvPr id="5" name="Straight Arrow Connector 4"/>
          <p:cNvCxnSpPr>
            <a:stCxn id="30726" idx="2"/>
          </p:cNvCxnSpPr>
          <p:nvPr/>
        </p:nvCxnSpPr>
        <p:spPr>
          <a:xfrm flipH="1">
            <a:off x="3429000" y="1752600"/>
            <a:ext cx="1395413" cy="1360488"/>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30726" name="TextBox 1"/>
          <p:cNvSpPr txBox="1">
            <a:spLocks noChangeArrowheads="1"/>
          </p:cNvSpPr>
          <p:nvPr/>
        </p:nvSpPr>
        <p:spPr bwMode="auto">
          <a:xfrm>
            <a:off x="4367213" y="13827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solidFill>
                  <a:srgbClr val="FF00FF"/>
                </a:solidFill>
              </a:rPr>
              <a:t>(twice)</a:t>
            </a:r>
          </a:p>
        </p:txBody>
      </p:sp>
    </p:spTree>
    <p:extLst>
      <p:ext uri="{BB962C8B-B14F-4D97-AF65-F5344CB8AC3E}">
        <p14:creationId xmlns:p14="http://schemas.microsoft.com/office/powerpoint/2010/main" val="18883223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smtClean="0">
                <a:ea typeface="ＭＳ Ｐゴシック" pitchFamily="34" charset="-128"/>
              </a:rPr>
              <a:t>MMO Software Update</a:t>
            </a:r>
          </a:p>
        </p:txBody>
      </p:sp>
      <p:sp>
        <p:nvSpPr>
          <p:cNvPr id="31746" name="Content Placeholder 2"/>
          <p:cNvSpPr>
            <a:spLocks noGrp="1"/>
          </p:cNvSpPr>
          <p:nvPr>
            <p:ph idx="1"/>
          </p:nvPr>
        </p:nvSpPr>
        <p:spPr>
          <a:xfrm>
            <a:off x="457200" y="4572000"/>
            <a:ext cx="8229600" cy="1554163"/>
          </a:xfrm>
        </p:spPr>
        <p:txBody>
          <a:bodyPr/>
          <a:lstStyle/>
          <a:p>
            <a:r>
              <a:rPr lang="en-US" altLang="en-US" dirty="0" smtClean="0">
                <a:ea typeface="ＭＳ Ｐゴシック" pitchFamily="34" charset="-128"/>
              </a:rPr>
              <a:t>Procedure to update screen software:</a:t>
            </a:r>
          </a:p>
          <a:p>
            <a:pPr marL="457200" lvl="1" indent="0">
              <a:buFont typeface="Arial" pitchFamily="34" charset="0"/>
              <a:buNone/>
            </a:pPr>
            <a:r>
              <a:rPr lang="en-US" altLang="en-US" dirty="0" smtClean="0">
                <a:ea typeface="ＭＳ Ｐゴシック" pitchFamily="34" charset="-128"/>
              </a:rPr>
              <a:t>-6-After it reboots, it will ask if this is a front display.  Choose the appropriate response.  It will reboot again.  </a:t>
            </a:r>
          </a:p>
        </p:txBody>
      </p:sp>
      <p:pic>
        <p:nvPicPr>
          <p:cNvPr id="10242" name="Picture 2" descr="C:\Users\mdyer\Pictures\MMO_MMGO\2012 fla greer murph omnex\Murphy Photos\Thumbs\tn_IMG_39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3716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3034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smtClean="0">
                <a:ea typeface="ＭＳ Ｐゴシック" pitchFamily="34" charset="-128"/>
              </a:rPr>
              <a:t>MMO Software Update</a:t>
            </a:r>
          </a:p>
        </p:txBody>
      </p:sp>
      <p:sp>
        <p:nvSpPr>
          <p:cNvPr id="31746" name="Content Placeholder 2"/>
          <p:cNvSpPr>
            <a:spLocks noGrp="1"/>
          </p:cNvSpPr>
          <p:nvPr>
            <p:ph idx="1"/>
          </p:nvPr>
        </p:nvSpPr>
        <p:spPr>
          <a:xfrm>
            <a:off x="457200" y="4572000"/>
            <a:ext cx="8229600" cy="1554163"/>
          </a:xfrm>
        </p:spPr>
        <p:txBody>
          <a:bodyPr/>
          <a:lstStyle/>
          <a:p>
            <a:r>
              <a:rPr lang="en-US" altLang="en-US" dirty="0" smtClean="0">
                <a:ea typeface="ＭＳ Ｐゴシック" pitchFamily="34" charset="-128"/>
              </a:rPr>
              <a:t>Procedure to update screen software:</a:t>
            </a:r>
          </a:p>
          <a:p>
            <a:pPr marL="457200" lvl="1" indent="0">
              <a:buFont typeface="Arial" pitchFamily="34" charset="0"/>
              <a:buNone/>
            </a:pPr>
            <a:r>
              <a:rPr lang="en-US" altLang="en-US" dirty="0" smtClean="0">
                <a:ea typeface="ＭＳ Ｐゴシック" pitchFamily="34" charset="-128"/>
              </a:rPr>
              <a:t>-7(rear)-After it reboots as a rear, it will ask if the vehicle has an automatic transmission.  Choose the appropriate response.  If so, it will allow the PTO to be turned on from the rear.  </a:t>
            </a:r>
          </a:p>
        </p:txBody>
      </p:sp>
      <p:pic>
        <p:nvPicPr>
          <p:cNvPr id="12290" name="Picture 2" descr="C:\Users\mdyer\Pictures\MMO_MMGO\2012 fla greer murph omnex\Murphy Photos\Thumbs\tn_IMG_39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95400"/>
            <a:ext cx="44196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3025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smtClean="0">
                <a:ea typeface="ＭＳ Ｐゴシック" pitchFamily="34" charset="-128"/>
              </a:rPr>
              <a:t>MMO Software Update</a:t>
            </a:r>
          </a:p>
        </p:txBody>
      </p:sp>
      <p:sp>
        <p:nvSpPr>
          <p:cNvPr id="32770" name="Content Placeholder 2"/>
          <p:cNvSpPr>
            <a:spLocks noGrp="1"/>
          </p:cNvSpPr>
          <p:nvPr>
            <p:ph idx="1"/>
          </p:nvPr>
        </p:nvSpPr>
        <p:spPr>
          <a:xfrm>
            <a:off x="457200" y="4381500"/>
            <a:ext cx="8229600" cy="1744663"/>
          </a:xfrm>
        </p:spPr>
        <p:txBody>
          <a:bodyPr/>
          <a:lstStyle/>
          <a:p>
            <a:r>
              <a:rPr lang="en-US" altLang="en-US" dirty="0" smtClean="0">
                <a:ea typeface="ＭＳ Ｐゴシック" pitchFamily="34" charset="-128"/>
              </a:rPr>
              <a:t>Procedure to update screen software:</a:t>
            </a:r>
          </a:p>
          <a:p>
            <a:pPr marL="457200" lvl="1" indent="0">
              <a:buFont typeface="Arial" pitchFamily="34" charset="0"/>
              <a:buNone/>
            </a:pPr>
            <a:r>
              <a:rPr lang="en-US" altLang="en-US" dirty="0" smtClean="0">
                <a:ea typeface="ＭＳ Ｐゴシック" pitchFamily="34" charset="-128"/>
              </a:rPr>
              <a:t>-7(front)-After it reboots as a front, it will ask if this is a Rotator.  Choose the appropriate response.   This establishes the correct  Service reminders.</a:t>
            </a:r>
          </a:p>
        </p:txBody>
      </p:sp>
      <p:pic>
        <p:nvPicPr>
          <p:cNvPr id="32771" name="Picture 2" descr="C:\Users\mdyer\Pictures\ACCESSORIES\prototype\2012 fla greer murph omnex\Murphy Photos\Thumbs\tn_IMG_26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2668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smtClean="0">
                <a:ea typeface="ＭＳ Ｐゴシック" pitchFamily="34" charset="-128"/>
              </a:rPr>
              <a:t>MMO Software Update</a:t>
            </a:r>
          </a:p>
        </p:txBody>
      </p:sp>
      <p:sp>
        <p:nvSpPr>
          <p:cNvPr id="32770" name="Content Placeholder 2"/>
          <p:cNvSpPr>
            <a:spLocks noGrp="1"/>
          </p:cNvSpPr>
          <p:nvPr>
            <p:ph idx="1"/>
          </p:nvPr>
        </p:nvSpPr>
        <p:spPr>
          <a:xfrm>
            <a:off x="457200" y="4381500"/>
            <a:ext cx="8229600" cy="1744663"/>
          </a:xfrm>
        </p:spPr>
        <p:txBody>
          <a:bodyPr/>
          <a:lstStyle/>
          <a:p>
            <a:r>
              <a:rPr lang="en-US" altLang="en-US" dirty="0" smtClean="0">
                <a:ea typeface="ＭＳ Ｐゴシック" pitchFamily="34" charset="-128"/>
              </a:rPr>
              <a:t>Procedure to update screen software:</a:t>
            </a:r>
          </a:p>
          <a:p>
            <a:pPr marL="457200" lvl="1" indent="0">
              <a:buFont typeface="Arial" pitchFamily="34" charset="0"/>
              <a:buNone/>
            </a:pPr>
            <a:r>
              <a:rPr lang="en-US" altLang="en-US" dirty="0" smtClean="0">
                <a:ea typeface="ＭＳ Ｐゴシック" pitchFamily="34" charset="-128"/>
              </a:rPr>
              <a:t>-8-After it reboots, it will allow you to choose a default screen for each time it starts.  This may be different for front and rear.  Choices are “Home”, “Gauges” and “Switch Panel”.</a:t>
            </a:r>
          </a:p>
        </p:txBody>
      </p:sp>
      <p:pic>
        <p:nvPicPr>
          <p:cNvPr id="11266" name="Picture 2" descr="C:\Users\mdyer\Pictures\MMO_MMGO\2012 fla greer murph omnex\Murphy Photos\Thumbs\tn_IMG_4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716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790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p:cNvSpPr>
          <p:nvPr>
            <p:ph type="title"/>
          </p:nvPr>
        </p:nvSpPr>
        <p:spPr/>
        <p:txBody>
          <a:bodyPr/>
          <a:lstStyle/>
          <a:p>
            <a:pPr eaLnBrk="1" hangingPunct="1"/>
            <a:r>
              <a:rPr lang="en-US" altLang="en-US" dirty="0" smtClean="0"/>
              <a:t>Greer MMGO System </a:t>
            </a:r>
            <a:br>
              <a:rPr lang="en-US" altLang="en-US" dirty="0" smtClean="0"/>
            </a:br>
            <a:r>
              <a:rPr lang="en-US" altLang="en-US" dirty="0" smtClean="0"/>
              <a:t>(2012-2013)</a:t>
            </a:r>
          </a:p>
        </p:txBody>
      </p:sp>
      <p:pic>
        <p:nvPicPr>
          <p:cNvPr id="31747" name="Picture 2" descr="C:\Users\mdyer\Pictures\shows\Florida2012\b4\thumbs\tn_IMG_23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524000"/>
            <a:ext cx="5257800" cy="3943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Box 1"/>
          <p:cNvSpPr txBox="1">
            <a:spLocks noChangeArrowheads="1"/>
          </p:cNvSpPr>
          <p:nvPr/>
        </p:nvSpPr>
        <p:spPr bwMode="auto">
          <a:xfrm>
            <a:off x="228600" y="21336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Allowable Load</a:t>
            </a:r>
          </a:p>
        </p:txBody>
      </p:sp>
      <p:sp>
        <p:nvSpPr>
          <p:cNvPr id="31749" name="TextBox 2"/>
          <p:cNvSpPr txBox="1">
            <a:spLocks noChangeArrowheads="1"/>
          </p:cNvSpPr>
          <p:nvPr/>
        </p:nvSpPr>
        <p:spPr bwMode="auto">
          <a:xfrm>
            <a:off x="228600" y="31242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Parts of Line</a:t>
            </a:r>
          </a:p>
        </p:txBody>
      </p:sp>
      <p:sp>
        <p:nvSpPr>
          <p:cNvPr id="31750" name="TextBox 3"/>
          <p:cNvSpPr txBox="1">
            <a:spLocks noChangeArrowheads="1"/>
          </p:cNvSpPr>
          <p:nvPr/>
        </p:nvSpPr>
        <p:spPr bwMode="auto">
          <a:xfrm>
            <a:off x="152400" y="41148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Load on Boom</a:t>
            </a:r>
          </a:p>
        </p:txBody>
      </p:sp>
      <p:sp>
        <p:nvSpPr>
          <p:cNvPr id="31751" name="TextBox 4"/>
          <p:cNvSpPr txBox="1">
            <a:spLocks noChangeArrowheads="1"/>
          </p:cNvSpPr>
          <p:nvPr/>
        </p:nvSpPr>
        <p:spPr bwMode="auto">
          <a:xfrm>
            <a:off x="7048500" y="1524000"/>
            <a:ext cx="1943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Boom Extension (from pin)</a:t>
            </a:r>
          </a:p>
        </p:txBody>
      </p:sp>
      <p:sp>
        <p:nvSpPr>
          <p:cNvPr id="31752" name="TextBox 5"/>
          <p:cNvSpPr txBox="1">
            <a:spLocks noChangeArrowheads="1"/>
          </p:cNvSpPr>
          <p:nvPr/>
        </p:nvSpPr>
        <p:spPr bwMode="auto">
          <a:xfrm>
            <a:off x="7162800" y="2457450"/>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Elevation Angle</a:t>
            </a:r>
          </a:p>
        </p:txBody>
      </p:sp>
      <p:sp>
        <p:nvSpPr>
          <p:cNvPr id="31753" name="TextBox 6"/>
          <p:cNvSpPr txBox="1">
            <a:spLocks noChangeArrowheads="1"/>
          </p:cNvSpPr>
          <p:nvPr/>
        </p:nvSpPr>
        <p:spPr bwMode="auto">
          <a:xfrm>
            <a:off x="7048500" y="3495675"/>
            <a:ext cx="2019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Radius from Center (for charts)</a:t>
            </a:r>
          </a:p>
        </p:txBody>
      </p:sp>
      <p:cxnSp>
        <p:nvCxnSpPr>
          <p:cNvPr id="11" name="Straight Arrow Connector 10"/>
          <p:cNvCxnSpPr>
            <a:stCxn id="31748" idx="3"/>
          </p:cNvCxnSpPr>
          <p:nvPr/>
        </p:nvCxnSpPr>
        <p:spPr>
          <a:xfrm>
            <a:off x="1447800" y="2457450"/>
            <a:ext cx="1828800" cy="7429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143000" y="3495675"/>
            <a:ext cx="2286000" cy="857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143000" y="3770313"/>
            <a:ext cx="2438400" cy="8016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105400" y="1847850"/>
            <a:ext cx="2057400" cy="12763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1752" idx="1"/>
          </p:cNvCxnSpPr>
          <p:nvPr/>
        </p:nvCxnSpPr>
        <p:spPr>
          <a:xfrm flipH="1">
            <a:off x="5181600" y="2641600"/>
            <a:ext cx="1981200" cy="8064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181600" y="3770313"/>
            <a:ext cx="1981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760" name="TextBox 21"/>
          <p:cNvSpPr txBox="1">
            <a:spLocks noChangeArrowheads="1"/>
          </p:cNvSpPr>
          <p:nvPr/>
        </p:nvSpPr>
        <p:spPr bwMode="auto">
          <a:xfrm>
            <a:off x="7162800" y="443865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Rotational Angle</a:t>
            </a:r>
          </a:p>
        </p:txBody>
      </p:sp>
      <p:cxnSp>
        <p:nvCxnSpPr>
          <p:cNvPr id="24" name="Straight Arrow Connector 23"/>
          <p:cNvCxnSpPr/>
          <p:nvPr/>
        </p:nvCxnSpPr>
        <p:spPr>
          <a:xfrm flipH="1" flipV="1">
            <a:off x="5181600" y="4038600"/>
            <a:ext cx="18669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762" name="TextBox 1"/>
          <p:cNvSpPr txBox="1">
            <a:spLocks noChangeArrowheads="1"/>
          </p:cNvSpPr>
          <p:nvPr/>
        </p:nvSpPr>
        <p:spPr bwMode="auto">
          <a:xfrm>
            <a:off x="609600" y="5638800"/>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2 touch screens are standard with an MMO and MMGO system.  But only the rear display shows load information with the optional MMGO system.</a:t>
            </a:r>
          </a:p>
          <a:p>
            <a:pPr eaLnBrk="1" hangingPunct="1"/>
            <a:endParaRPr lang="en-US" altLang="en-US"/>
          </a:p>
        </p:txBody>
      </p:sp>
    </p:spTree>
    <p:extLst>
      <p:ext uri="{BB962C8B-B14F-4D97-AF65-F5344CB8AC3E}">
        <p14:creationId xmlns:p14="http://schemas.microsoft.com/office/powerpoint/2010/main" val="16641782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dyer\Pictures\MMO_MMGO\GS Stuff\TN\tn_IMG_462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47887"/>
            <a:ext cx="5230980" cy="2805113"/>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4"/>
          <p:cNvSpPr>
            <a:spLocks noGrp="1"/>
          </p:cNvSpPr>
          <p:nvPr>
            <p:ph type="title"/>
          </p:nvPr>
        </p:nvSpPr>
        <p:spPr/>
        <p:txBody>
          <a:bodyPr/>
          <a:lstStyle/>
          <a:p>
            <a:pPr eaLnBrk="1" hangingPunct="1"/>
            <a:r>
              <a:rPr lang="en-US" altLang="en-US" dirty="0" smtClean="0"/>
              <a:t>GS MMGO System </a:t>
            </a:r>
            <a:br>
              <a:rPr lang="en-US" altLang="en-US" dirty="0" smtClean="0"/>
            </a:br>
            <a:r>
              <a:rPr lang="en-US" altLang="en-US" dirty="0" smtClean="0"/>
              <a:t>(2013-Present)</a:t>
            </a:r>
          </a:p>
        </p:txBody>
      </p:sp>
      <p:sp>
        <p:nvSpPr>
          <p:cNvPr id="31748" name="TextBox 1"/>
          <p:cNvSpPr txBox="1">
            <a:spLocks noChangeArrowheads="1"/>
          </p:cNvSpPr>
          <p:nvPr/>
        </p:nvSpPr>
        <p:spPr bwMode="auto">
          <a:xfrm>
            <a:off x="7239000" y="3316287"/>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Allowable Load</a:t>
            </a:r>
          </a:p>
        </p:txBody>
      </p:sp>
      <p:sp>
        <p:nvSpPr>
          <p:cNvPr id="31749" name="TextBox 2"/>
          <p:cNvSpPr txBox="1">
            <a:spLocks noChangeArrowheads="1"/>
          </p:cNvSpPr>
          <p:nvPr/>
        </p:nvSpPr>
        <p:spPr bwMode="auto">
          <a:xfrm>
            <a:off x="228600" y="31242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Parts of Line</a:t>
            </a:r>
          </a:p>
        </p:txBody>
      </p:sp>
      <p:sp>
        <p:nvSpPr>
          <p:cNvPr id="31750" name="TextBox 3"/>
          <p:cNvSpPr txBox="1">
            <a:spLocks noChangeArrowheads="1"/>
          </p:cNvSpPr>
          <p:nvPr/>
        </p:nvSpPr>
        <p:spPr bwMode="auto">
          <a:xfrm>
            <a:off x="7505700" y="3886201"/>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Load on Boom</a:t>
            </a:r>
          </a:p>
        </p:txBody>
      </p:sp>
      <p:sp>
        <p:nvSpPr>
          <p:cNvPr id="31751" name="TextBox 4"/>
          <p:cNvSpPr txBox="1">
            <a:spLocks noChangeArrowheads="1"/>
          </p:cNvSpPr>
          <p:nvPr/>
        </p:nvSpPr>
        <p:spPr bwMode="auto">
          <a:xfrm>
            <a:off x="7048500" y="1524000"/>
            <a:ext cx="1943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Boom Extension (from pin)</a:t>
            </a:r>
          </a:p>
        </p:txBody>
      </p:sp>
      <p:sp>
        <p:nvSpPr>
          <p:cNvPr id="31752" name="TextBox 5"/>
          <p:cNvSpPr txBox="1">
            <a:spLocks noChangeArrowheads="1"/>
          </p:cNvSpPr>
          <p:nvPr/>
        </p:nvSpPr>
        <p:spPr bwMode="auto">
          <a:xfrm>
            <a:off x="7239000" y="2235200"/>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Elevation Angle</a:t>
            </a:r>
          </a:p>
        </p:txBody>
      </p:sp>
      <p:sp>
        <p:nvSpPr>
          <p:cNvPr id="31753" name="TextBox 6"/>
          <p:cNvSpPr txBox="1">
            <a:spLocks noChangeArrowheads="1"/>
          </p:cNvSpPr>
          <p:nvPr/>
        </p:nvSpPr>
        <p:spPr bwMode="auto">
          <a:xfrm>
            <a:off x="7058025" y="4491037"/>
            <a:ext cx="2019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Radius from Center (for charts)</a:t>
            </a:r>
          </a:p>
        </p:txBody>
      </p:sp>
      <p:cxnSp>
        <p:nvCxnSpPr>
          <p:cNvPr id="11" name="Straight Arrow Connector 10"/>
          <p:cNvCxnSpPr/>
          <p:nvPr/>
        </p:nvCxnSpPr>
        <p:spPr>
          <a:xfrm>
            <a:off x="1600200" y="2371725"/>
            <a:ext cx="1647825" cy="8286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143000" y="3581401"/>
            <a:ext cx="3962400" cy="761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86400" y="3886201"/>
            <a:ext cx="2057400" cy="1523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800600" y="1847850"/>
            <a:ext cx="2362200" cy="1047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953000" y="2376885"/>
            <a:ext cx="2286000" cy="9759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886450" y="2971800"/>
            <a:ext cx="1352550" cy="2286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760" name="TextBox 21"/>
          <p:cNvSpPr txBox="1">
            <a:spLocks noChangeArrowheads="1"/>
          </p:cNvSpPr>
          <p:nvPr/>
        </p:nvSpPr>
        <p:spPr bwMode="auto">
          <a:xfrm>
            <a:off x="76200" y="2048668"/>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Rotational Angle</a:t>
            </a:r>
          </a:p>
        </p:txBody>
      </p:sp>
      <p:cxnSp>
        <p:nvCxnSpPr>
          <p:cNvPr id="24" name="Straight Arrow Connector 23"/>
          <p:cNvCxnSpPr/>
          <p:nvPr/>
        </p:nvCxnSpPr>
        <p:spPr>
          <a:xfrm flipH="1" flipV="1">
            <a:off x="4953000" y="4152900"/>
            <a:ext cx="18669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762" name="TextBox 1"/>
          <p:cNvSpPr txBox="1">
            <a:spLocks noChangeArrowheads="1"/>
          </p:cNvSpPr>
          <p:nvPr/>
        </p:nvSpPr>
        <p:spPr bwMode="auto">
          <a:xfrm>
            <a:off x="609600" y="5638800"/>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2 touch screens are standard with an MMO and MMGO system.  But only the rear display shows load information with the optional MMGO system.</a:t>
            </a:r>
          </a:p>
          <a:p>
            <a:pPr eaLnBrk="1" hangingPunct="1"/>
            <a:endParaRPr lang="en-US" altLang="en-US"/>
          </a:p>
        </p:txBody>
      </p:sp>
      <p:cxnSp>
        <p:nvCxnSpPr>
          <p:cNvPr id="18" name="Straight Arrow Connector 17"/>
          <p:cNvCxnSpPr>
            <a:stCxn id="31748" idx="1"/>
          </p:cNvCxnSpPr>
          <p:nvPr/>
        </p:nvCxnSpPr>
        <p:spPr>
          <a:xfrm flipH="1" flipV="1">
            <a:off x="5410200" y="3425824"/>
            <a:ext cx="1828800" cy="2135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15200" y="2694781"/>
            <a:ext cx="1905000" cy="646331"/>
          </a:xfrm>
          <a:prstGeom prst="rect">
            <a:avLst/>
          </a:prstGeom>
          <a:noFill/>
        </p:spPr>
        <p:txBody>
          <a:bodyPr wrap="square" rtlCol="0">
            <a:spAutoFit/>
          </a:bodyPr>
          <a:lstStyle/>
          <a:p>
            <a:r>
              <a:rPr lang="en-US" dirty="0" smtClean="0"/>
              <a:t>% Capacity</a:t>
            </a:r>
          </a:p>
          <a:p>
            <a:r>
              <a:rPr lang="en-US" dirty="0" smtClean="0"/>
              <a:t>Actual/Capacity</a:t>
            </a:r>
            <a:endParaRPr lang="en-US" dirty="0"/>
          </a:p>
        </p:txBody>
      </p:sp>
      <p:cxnSp>
        <p:nvCxnSpPr>
          <p:cNvPr id="27" name="Straight Arrow Connector 26"/>
          <p:cNvCxnSpPr/>
          <p:nvPr/>
        </p:nvCxnSpPr>
        <p:spPr>
          <a:xfrm flipV="1">
            <a:off x="1447800" y="4114800"/>
            <a:ext cx="16002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2400" y="4343400"/>
            <a:ext cx="1295400" cy="646331"/>
          </a:xfrm>
          <a:prstGeom prst="rect">
            <a:avLst/>
          </a:prstGeom>
          <a:noFill/>
        </p:spPr>
        <p:txBody>
          <a:bodyPr wrap="square" rtlCol="0">
            <a:spAutoFit/>
          </a:bodyPr>
          <a:lstStyle/>
          <a:p>
            <a:r>
              <a:rPr lang="en-US" dirty="0" smtClean="0"/>
              <a:t>Wrecker</a:t>
            </a:r>
          </a:p>
          <a:p>
            <a:r>
              <a:rPr lang="en-US" dirty="0" smtClean="0"/>
              <a:t>Model</a:t>
            </a:r>
            <a:endParaRPr lang="en-US" dirty="0"/>
          </a:p>
        </p:txBody>
      </p:sp>
    </p:spTree>
    <p:extLst>
      <p:ext uri="{BB962C8B-B14F-4D97-AF65-F5344CB8AC3E}">
        <p14:creationId xmlns:p14="http://schemas.microsoft.com/office/powerpoint/2010/main" val="13958967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 MMGO System-Level</a:t>
            </a:r>
            <a:br>
              <a:rPr lang="en-US" dirty="0" smtClean="0"/>
            </a:br>
            <a:r>
              <a:rPr lang="en-US" dirty="0" smtClean="0"/>
              <a:t> (mid 2014-present)</a:t>
            </a:r>
            <a:endParaRPr lang="en-US" dirty="0"/>
          </a:p>
        </p:txBody>
      </p:sp>
      <p:pic>
        <p:nvPicPr>
          <p:cNvPr id="2050" name="Picture 2" descr="C:\Users\mdyer\Pictures\MMO_MMGO\GS Stuff\TN\tn_IMG_46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33525"/>
            <a:ext cx="254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dyer\Pictures\MMO_MMGO\GS Stuff\TN\tn_IMG_46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25" y="2752725"/>
            <a:ext cx="254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dyer\Pictures\MMO_MMGO\GS Stuff\TN\tn_IMG_46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0" y="4267200"/>
            <a:ext cx="2540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3581400"/>
            <a:ext cx="2209800" cy="923330"/>
          </a:xfrm>
          <a:prstGeom prst="rect">
            <a:avLst/>
          </a:prstGeom>
          <a:noFill/>
        </p:spPr>
        <p:txBody>
          <a:bodyPr wrap="square" rtlCol="0">
            <a:spAutoFit/>
          </a:bodyPr>
          <a:lstStyle/>
          <a:p>
            <a:r>
              <a:rPr lang="en-US" dirty="0" smtClean="0"/>
              <a:t>Truck is level:</a:t>
            </a:r>
          </a:p>
          <a:p>
            <a:r>
              <a:rPr lang="en-US" dirty="0" smtClean="0"/>
              <a:t>Green bubble,</a:t>
            </a:r>
          </a:p>
          <a:p>
            <a:r>
              <a:rPr lang="en-US" dirty="0" smtClean="0"/>
              <a:t> no action required</a:t>
            </a:r>
            <a:endParaRPr lang="en-US" dirty="0"/>
          </a:p>
        </p:txBody>
      </p:sp>
      <p:sp>
        <p:nvSpPr>
          <p:cNvPr id="4" name="TextBox 3"/>
          <p:cNvSpPr txBox="1"/>
          <p:nvPr/>
        </p:nvSpPr>
        <p:spPr>
          <a:xfrm>
            <a:off x="2362200" y="4724400"/>
            <a:ext cx="2819400" cy="1200329"/>
          </a:xfrm>
          <a:prstGeom prst="rect">
            <a:avLst/>
          </a:prstGeom>
          <a:noFill/>
        </p:spPr>
        <p:txBody>
          <a:bodyPr wrap="square" rtlCol="0">
            <a:spAutoFit/>
          </a:bodyPr>
          <a:lstStyle/>
          <a:p>
            <a:r>
              <a:rPr lang="en-US" dirty="0" smtClean="0"/>
              <a:t>Truck is high in rear:</a:t>
            </a:r>
          </a:p>
          <a:p>
            <a:r>
              <a:rPr lang="en-US" dirty="0" smtClean="0"/>
              <a:t>Either lower the rear or raise the front as appropriate</a:t>
            </a:r>
            <a:endParaRPr lang="en-US" dirty="0"/>
          </a:p>
        </p:txBody>
      </p:sp>
      <p:sp>
        <p:nvSpPr>
          <p:cNvPr id="5" name="TextBox 4"/>
          <p:cNvSpPr txBox="1"/>
          <p:nvPr/>
        </p:nvSpPr>
        <p:spPr>
          <a:xfrm>
            <a:off x="5394325" y="5867400"/>
            <a:ext cx="3521075" cy="923330"/>
          </a:xfrm>
          <a:prstGeom prst="rect">
            <a:avLst/>
          </a:prstGeom>
          <a:noFill/>
        </p:spPr>
        <p:txBody>
          <a:bodyPr wrap="square" rtlCol="0">
            <a:spAutoFit/>
          </a:bodyPr>
          <a:lstStyle/>
          <a:p>
            <a:r>
              <a:rPr lang="en-US" dirty="0" smtClean="0"/>
              <a:t>Truck is high on Right side:</a:t>
            </a:r>
          </a:p>
          <a:p>
            <a:r>
              <a:rPr lang="en-US" dirty="0"/>
              <a:t>Either lower the </a:t>
            </a:r>
            <a:r>
              <a:rPr lang="en-US" dirty="0" smtClean="0"/>
              <a:t>right </a:t>
            </a:r>
            <a:r>
              <a:rPr lang="en-US" dirty="0"/>
              <a:t>or raise the </a:t>
            </a:r>
            <a:r>
              <a:rPr lang="en-US" dirty="0" smtClean="0"/>
              <a:t>left </a:t>
            </a:r>
            <a:r>
              <a:rPr lang="en-US" dirty="0"/>
              <a:t>as appropriate</a:t>
            </a:r>
          </a:p>
        </p:txBody>
      </p:sp>
      <p:sp>
        <p:nvSpPr>
          <p:cNvPr id="6" name="TextBox 5"/>
          <p:cNvSpPr txBox="1"/>
          <p:nvPr/>
        </p:nvSpPr>
        <p:spPr>
          <a:xfrm>
            <a:off x="3429000" y="1533525"/>
            <a:ext cx="5257800" cy="1200329"/>
          </a:xfrm>
          <a:prstGeom prst="rect">
            <a:avLst/>
          </a:prstGeom>
          <a:noFill/>
        </p:spPr>
        <p:txBody>
          <a:bodyPr wrap="square" rtlCol="0">
            <a:spAutoFit/>
          </a:bodyPr>
          <a:lstStyle/>
          <a:p>
            <a:r>
              <a:rPr lang="en-US" dirty="0" smtClean="0"/>
              <a:t>This page allows you to level your truck using the boom sensor located in the turret.  The boom must be rotated to the rear (stowed position) for the system to be accurate.</a:t>
            </a:r>
            <a:endParaRPr lang="en-US" dirty="0"/>
          </a:p>
        </p:txBody>
      </p:sp>
      <p:sp>
        <p:nvSpPr>
          <p:cNvPr id="7" name="Oval 6"/>
          <p:cNvSpPr/>
          <p:nvPr/>
        </p:nvSpPr>
        <p:spPr>
          <a:xfrm>
            <a:off x="6926262" y="4953000"/>
            <a:ext cx="457200" cy="53340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43400" y="3581400"/>
            <a:ext cx="457200" cy="53340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09800" y="2219325"/>
            <a:ext cx="457200" cy="53340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93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Gauge Screen</a:t>
            </a:r>
            <a:br>
              <a:rPr lang="en-US" smtClean="0"/>
            </a:br>
            <a:r>
              <a:rPr lang="en-US" smtClean="0"/>
              <a:t>Help Icons</a:t>
            </a:r>
          </a:p>
        </p:txBody>
      </p:sp>
      <p:sp>
        <p:nvSpPr>
          <p:cNvPr id="7171" name="TextBox 1"/>
          <p:cNvSpPr txBox="1">
            <a:spLocks noChangeArrowheads="1"/>
          </p:cNvSpPr>
          <p:nvPr/>
        </p:nvSpPr>
        <p:spPr bwMode="auto">
          <a:xfrm>
            <a:off x="685800" y="60960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Touch the ? “help” icons to display more information on a display feature</a:t>
            </a:r>
          </a:p>
        </p:txBody>
      </p:sp>
      <p:pic>
        <p:nvPicPr>
          <p:cNvPr id="7172" name="Picture 5" descr="C:\Users\mdyer\Pictures\MMO_MMGO\2012 fla greer murph omnex\Murphy Photos\Thumbs\tn_IMG_32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72415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C:\Users\mdyer\Pictures\MMO_MMGO\2012 fla greer murph omnex\Murphy Photos\Thumbs\tn_IMG_3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514475"/>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Accessing the Menu and Settings Menu</a:t>
            </a:r>
          </a:p>
        </p:txBody>
      </p:sp>
      <p:sp>
        <p:nvSpPr>
          <p:cNvPr id="8195" name="Content Placeholder 2"/>
          <p:cNvSpPr>
            <a:spLocks noGrp="1"/>
          </p:cNvSpPr>
          <p:nvPr>
            <p:ph idx="1"/>
          </p:nvPr>
        </p:nvSpPr>
        <p:spPr>
          <a:xfrm>
            <a:off x="457200" y="4953000"/>
            <a:ext cx="8229600" cy="1173163"/>
          </a:xfrm>
        </p:spPr>
        <p:txBody>
          <a:bodyPr/>
          <a:lstStyle/>
          <a:p>
            <a:pPr marL="457200" lvl="1" indent="0">
              <a:buFont typeface="Arial" charset="0"/>
              <a:buNone/>
            </a:pPr>
            <a:r>
              <a:rPr lang="en-US" sz="2400" dirty="0" smtClean="0"/>
              <a:t>Touch the gear in the lower part of the page to get to the Menu.  Touch the “Settings” button and you will get the Settings Menu. (Note: “Menu” has many of the same features as the “Home” screen).  The gear is available on both the Gauges and Switches screens.</a:t>
            </a:r>
          </a:p>
        </p:txBody>
      </p:sp>
      <p:pic>
        <p:nvPicPr>
          <p:cNvPr id="8196" name="Picture 2" descr="C:\Users\mdyer\Pictures\ACCESSORIES\prototype\2012 fla greer murph omnex\Murphy Photos\Thumbs\tn_IMG_26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28600" y="2743200"/>
            <a:ext cx="1676400" cy="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13314" name="Picture 2" descr="C:\Users\mdyer\Pictures\MMO_MMGO\2012 fla greer murph omnex\Murphy Photos\Thumbs\tn_IMG_4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2057400"/>
            <a:ext cx="32766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3" descr="C:\Users\mdyer\Pictures\ACCESSORIES\prototype\2012 fla greer murph omnex\Murphy Photos\Thumbs\tn_IMG_26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728911"/>
            <a:ext cx="30607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2590800" y="3967161"/>
            <a:ext cx="1676400" cy="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Settings Menu</a:t>
            </a:r>
          </a:p>
        </p:txBody>
      </p:sp>
      <p:pic>
        <p:nvPicPr>
          <p:cNvPr id="9219" name="Picture 6" descr="C:\Users\mdyer\Pictures\MMO_MMGO\2012 fla greer murph omnex\Murphy Photos\settings_men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666750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1"/>
          <p:cNvSpPr txBox="1">
            <a:spLocks noChangeArrowheads="1"/>
          </p:cNvSpPr>
          <p:nvPr/>
        </p:nvSpPr>
        <p:spPr bwMode="auto">
          <a:xfrm>
            <a:off x="4248150" y="59436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(Detail)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38">
  <a:themeElements>
    <a:clrScheme name="">
      <a:dk1>
        <a:srgbClr val="FFFFFF"/>
      </a:dk1>
      <a:lt1>
        <a:srgbClr val="FFFFFF"/>
      </a:lt1>
      <a:dk2>
        <a:srgbClr val="1F497D"/>
      </a:dk2>
      <a:lt2>
        <a:srgbClr val="EEECE1"/>
      </a:lt2>
      <a:accent1>
        <a:srgbClr val="4F81BD"/>
      </a:accent1>
      <a:accent2>
        <a:srgbClr val="C0504D"/>
      </a:accent2>
      <a:accent3>
        <a:srgbClr val="FFFFFF"/>
      </a:accent3>
      <a:accent4>
        <a:srgbClr val="DADADA"/>
      </a:accent4>
      <a:accent5>
        <a:srgbClr val="B2C1DB"/>
      </a:accent5>
      <a:accent6>
        <a:srgbClr val="AE4845"/>
      </a:accent6>
      <a:hlink>
        <a:srgbClr val="0000FF"/>
      </a:hlink>
      <a:folHlink>
        <a:srgbClr val="800080"/>
      </a:folHlink>
    </a:clrScheme>
    <a:fontScheme name="13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8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2004:Templates:Presentations:Designs:138.pot</Template>
  <TotalTime>26287</TotalTime>
  <Words>2368</Words>
  <Application>Microsoft Office PowerPoint</Application>
  <PresentationFormat>On-screen Show (4:3)</PresentationFormat>
  <Paragraphs>244</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138</vt:lpstr>
      <vt:lpstr>PowerPoint Presentation</vt:lpstr>
      <vt:lpstr>Table of Contents</vt:lpstr>
      <vt:lpstr>PowerPoint Presentation</vt:lpstr>
      <vt:lpstr>Navigation</vt:lpstr>
      <vt:lpstr>Home Screen</vt:lpstr>
      <vt:lpstr>1-Gauge Screen</vt:lpstr>
      <vt:lpstr>Gauge Screen Help Icons</vt:lpstr>
      <vt:lpstr>Accessing the Menu and Settings Menu</vt:lpstr>
      <vt:lpstr>Settings Menu</vt:lpstr>
      <vt:lpstr>User Settings</vt:lpstr>
      <vt:lpstr>User Settings</vt:lpstr>
      <vt:lpstr>User Settings</vt:lpstr>
      <vt:lpstr>Day/Night Mode</vt:lpstr>
      <vt:lpstr>System Settings</vt:lpstr>
      <vt:lpstr>Date and Time</vt:lpstr>
      <vt:lpstr>Date and Time</vt:lpstr>
      <vt:lpstr>Date and Time</vt:lpstr>
      <vt:lpstr>Engine Diagnostics</vt:lpstr>
      <vt:lpstr>Gauge Screen Job Timer Function (Front Screen Only)</vt:lpstr>
      <vt:lpstr>Gauge Screen Job Timer Function</vt:lpstr>
      <vt:lpstr>Report Summary</vt:lpstr>
      <vt:lpstr>Report Summary</vt:lpstr>
      <vt:lpstr>Report Summary</vt:lpstr>
      <vt:lpstr>Service Reminders Initialization (Front Screen Only)</vt:lpstr>
      <vt:lpstr>Service Reminders Initialization</vt:lpstr>
      <vt:lpstr>Service Reminders Initialization</vt:lpstr>
      <vt:lpstr>Service Reminders Initialization</vt:lpstr>
      <vt:lpstr>Service Reminders Initialization</vt:lpstr>
      <vt:lpstr>Service Reminders Initialization</vt:lpstr>
      <vt:lpstr>Service Reminders Reset</vt:lpstr>
      <vt:lpstr>Service Reminders Reset</vt:lpstr>
      <vt:lpstr>Service Reminders Reset</vt:lpstr>
      <vt:lpstr>Service Reminders Reset</vt:lpstr>
      <vt:lpstr>Service Reminders Reset</vt:lpstr>
      <vt:lpstr>Service Reminders Reset</vt:lpstr>
      <vt:lpstr>Service Reminders Reset</vt:lpstr>
      <vt:lpstr>Service Reminders Reset</vt:lpstr>
      <vt:lpstr>Service Reminders Reset</vt:lpstr>
      <vt:lpstr>Service Reminders Reset</vt:lpstr>
      <vt:lpstr>Service Reminders Reset</vt:lpstr>
      <vt:lpstr>Service Reminders Reset</vt:lpstr>
      <vt:lpstr>2-Button Touch Screen</vt:lpstr>
      <vt:lpstr>Button Touch Screen</vt:lpstr>
      <vt:lpstr>3-Video Screen</vt:lpstr>
      <vt:lpstr>Charge Cradle Screen</vt:lpstr>
      <vt:lpstr>PTO Warning Screen</vt:lpstr>
      <vt:lpstr>Additional information  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MMO Software Update</vt:lpstr>
      <vt:lpstr>MMO Software Update</vt:lpstr>
      <vt:lpstr>MMO Software Update</vt:lpstr>
      <vt:lpstr>MMO Software Update</vt:lpstr>
      <vt:lpstr>MMO Software Update</vt:lpstr>
      <vt:lpstr>MMO Software Update</vt:lpstr>
      <vt:lpstr>MMO Software Update</vt:lpstr>
      <vt:lpstr>MMO Software Update</vt:lpstr>
      <vt:lpstr>MMO Software Update</vt:lpstr>
      <vt:lpstr>MMO Software Update</vt:lpstr>
      <vt:lpstr>Greer MMGO System  (2012-2013)</vt:lpstr>
      <vt:lpstr>GS MMGO System  (2013-Present)</vt:lpstr>
      <vt:lpstr>GS MMGO System-Level  (mid 2014-present)</vt:lpstr>
    </vt:vector>
  </TitlesOfParts>
  <Company>Miller Industries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Miller Large Wrecker</dc:title>
  <dc:creator>mdyer</dc:creator>
  <cp:lastModifiedBy>Mark Dyer</cp:lastModifiedBy>
  <cp:revision>500</cp:revision>
  <cp:lastPrinted>2013-08-19T14:43:39Z</cp:lastPrinted>
  <dcterms:created xsi:type="dcterms:W3CDTF">2008-03-19T15:22:15Z</dcterms:created>
  <dcterms:modified xsi:type="dcterms:W3CDTF">2015-12-31T13:04:30Z</dcterms:modified>
</cp:coreProperties>
</file>